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handoutMasterIdLst>
    <p:handoutMasterId r:id="rId32"/>
  </p:handoutMasterIdLst>
  <p:sldIdLst>
    <p:sldId id="256" r:id="rId2"/>
    <p:sldId id="274" r:id="rId3"/>
    <p:sldId id="264" r:id="rId4"/>
    <p:sldId id="290" r:id="rId5"/>
    <p:sldId id="286" r:id="rId6"/>
    <p:sldId id="305" r:id="rId7"/>
    <p:sldId id="314" r:id="rId8"/>
    <p:sldId id="315" r:id="rId9"/>
    <p:sldId id="307" r:id="rId10"/>
    <p:sldId id="320" r:id="rId11"/>
    <p:sldId id="316" r:id="rId12"/>
    <p:sldId id="317" r:id="rId13"/>
    <p:sldId id="318" r:id="rId14"/>
    <p:sldId id="319" r:id="rId15"/>
    <p:sldId id="321" r:id="rId16"/>
    <p:sldId id="322" r:id="rId17"/>
    <p:sldId id="323" r:id="rId18"/>
    <p:sldId id="324" r:id="rId19"/>
    <p:sldId id="300" r:id="rId20"/>
    <p:sldId id="298" r:id="rId21"/>
    <p:sldId id="301" r:id="rId22"/>
    <p:sldId id="299" r:id="rId23"/>
    <p:sldId id="302" r:id="rId24"/>
    <p:sldId id="288" r:id="rId25"/>
    <p:sldId id="276" r:id="rId26"/>
    <p:sldId id="283" r:id="rId27"/>
    <p:sldId id="293" r:id="rId28"/>
    <p:sldId id="303" r:id="rId29"/>
    <p:sldId id="292" r:id="rId3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150000"/>
    <a:srgbClr val="2D0000"/>
    <a:srgbClr val="FCFCFC"/>
    <a:srgbClr val="68D4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101" autoAdjust="0"/>
    <p:restoredTop sz="87017" autoAdjust="0"/>
  </p:normalViewPr>
  <p:slideViewPr>
    <p:cSldViewPr snapToGrid="0" snapToObjects="1">
      <p:cViewPr>
        <p:scale>
          <a:sx n="74" d="100"/>
          <a:sy n="74" d="100"/>
        </p:scale>
        <p:origin x="392" y="928"/>
      </p:cViewPr>
      <p:guideLst>
        <p:guide orient="horz" pos="2160"/>
        <p:guide pos="3840"/>
      </p:guideLst>
    </p:cSldViewPr>
  </p:slideViewPr>
  <p:notesTextViewPr>
    <p:cViewPr>
      <p:scale>
        <a:sx n="45" d="100"/>
        <a:sy n="45"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handoutMaster" Target="handoutMasters/handout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A1319DC-65C1-6C47-BC14-4BA9206B0477}" type="datetimeFigureOut">
              <a:rPr kumimoji="1" lang="ja-JP" altLang="en-US" smtClean="0"/>
              <a:t>2017/3/13</a:t>
            </a:fld>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ADF72C-A8A1-034F-B75C-0F91937A168F}" type="slidenum">
              <a:rPr kumimoji="1" lang="ja-JP" altLang="en-US" smtClean="0"/>
              <a:t>‹#›</a:t>
            </a:fld>
            <a:endParaRPr kumimoji="1" lang="ja-JP" altLang="en-US"/>
          </a:p>
        </p:txBody>
      </p:sp>
    </p:spTree>
    <p:extLst>
      <p:ext uri="{BB962C8B-B14F-4D97-AF65-F5344CB8AC3E}">
        <p14:creationId xmlns:p14="http://schemas.microsoft.com/office/powerpoint/2010/main" val="152192454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tiff>
</file>

<file path=ppt/media/image28.tiff>
</file>

<file path=ppt/media/image29.tiff>
</file>

<file path=ppt/media/image3.png>
</file>

<file path=ppt/media/image30.tiff>
</file>

<file path=ppt/media/image31.tiff>
</file>

<file path=ppt/media/image32.tiff>
</file>

<file path=ppt/media/image33.tiff>
</file>

<file path=ppt/media/image34.tiff>
</file>

<file path=ppt/media/image35.tiff>
</file>

<file path=ppt/media/image36.tiff>
</file>

<file path=ppt/media/image37.tiff>
</file>

<file path=ppt/media/image38.tiff>
</file>

<file path=ppt/media/image39.tiff>
</file>

<file path=ppt/media/image4.png>
</file>

<file path=ppt/media/image40.tiff>
</file>

<file path=ppt/media/image41.tiff>
</file>

<file path=ppt/media/image42.tiff>
</file>

<file path=ppt/media/image43.tiff>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eg>
</file>

<file path=ppt/media/image57.png>
</file>

<file path=ppt/media/image58.jpg>
</file>

<file path=ppt/media/image59.png>
</file>

<file path=ppt/media/image6.png>
</file>

<file path=ppt/media/image60.png>
</file>

<file path=ppt/media/image61.jpeg>
</file>

<file path=ppt/media/image62.jpeg>
</file>

<file path=ppt/media/image63.jpeg>
</file>

<file path=ppt/media/image65.jpeg>
</file>

<file path=ppt/media/image66.jpeg>
</file>

<file path=ppt/media/image67.jpeg>
</file>

<file path=ppt/media/image68.jpeg>
</file>

<file path=ppt/media/image69.jpeg>
</file>

<file path=ppt/media/image7.png>
</file>

<file path=ppt/media/image70.png>
</file>

<file path=ppt/media/image71.png>
</file>

<file path=ppt/media/image72.jpg>
</file>

<file path=ppt/media/image73.png>
</file>

<file path=ppt/media/image74.png>
</file>

<file path=ppt/media/image75.png>
</file>

<file path=ppt/media/image76.png>
</file>

<file path=ppt/media/image77.jpeg>
</file>

<file path=ppt/media/image78.jpeg>
</file>

<file path=ppt/media/image79.jpeg>
</file>

<file path=ppt/media/image8.png>
</file>

<file path=ppt/media/image80.png>
</file>

<file path=ppt/media/image81.png>
</file>

<file path=ppt/media/image82.jpeg>
</file>

<file path=ppt/media/image83.png>
</file>

<file path=ppt/media/image84.png>
</file>

<file path=ppt/media/image85.png>
</file>

<file path=ppt/media/image8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681EA8-5B4B-3242-A45C-892C39A1BED7}" type="datetimeFigureOut">
              <a:rPr kumimoji="1" lang="ja-JP" altLang="en-US" smtClean="0"/>
              <a:t>2017/3/13</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07D3B8-61B6-5D4D-907D-1314438189F9}" type="slidenum">
              <a:rPr kumimoji="1" lang="ja-JP" altLang="en-US" smtClean="0"/>
              <a:t>‹#›</a:t>
            </a:fld>
            <a:endParaRPr kumimoji="1" lang="ja-JP" altLang="en-US"/>
          </a:p>
        </p:txBody>
      </p:sp>
    </p:spTree>
    <p:extLst>
      <p:ext uri="{BB962C8B-B14F-4D97-AF65-F5344CB8AC3E}">
        <p14:creationId xmlns:p14="http://schemas.microsoft.com/office/powerpoint/2010/main" val="54273737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Spice-Shelf</a:t>
            </a:r>
            <a:r>
              <a:rPr kumimoji="1" lang="ja-JP" altLang="en-US" dirty="0" smtClean="0"/>
              <a:t>という</a:t>
            </a:r>
            <a:r>
              <a:rPr kumimoji="1" lang="en-US" altLang="ja-JP" dirty="0" err="1" smtClean="0"/>
              <a:t>IoT</a:t>
            </a:r>
            <a:r>
              <a:rPr kumimoji="1" lang="ja-JP" altLang="en-US" dirty="0" smtClean="0"/>
              <a:t>機器と</a:t>
            </a:r>
            <a:r>
              <a:rPr kumimoji="1" lang="en-US" altLang="ja-JP" dirty="0" smtClean="0"/>
              <a:t>LINE BOT</a:t>
            </a:r>
            <a:r>
              <a:rPr kumimoji="1" lang="ja-JP" altLang="en-US" dirty="0" smtClean="0"/>
              <a:t>を企画しました。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7C07D3B8-61B6-5D4D-907D-1314438189F9}" type="slidenum">
              <a:rPr kumimoji="1" lang="ja-JP" altLang="en-US" smtClean="0"/>
              <a:t>1</a:t>
            </a:fld>
            <a:endParaRPr kumimoji="1" lang="ja-JP" altLang="en-US"/>
          </a:p>
        </p:txBody>
      </p:sp>
    </p:spTree>
    <p:extLst>
      <p:ext uri="{BB962C8B-B14F-4D97-AF65-F5344CB8AC3E}">
        <p14:creationId xmlns:p14="http://schemas.microsoft.com/office/powerpoint/2010/main" val="15796203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dirty="0" smtClean="0">
                <a:solidFill>
                  <a:schemeClr val="tx1"/>
                </a:solidFill>
                <a:latin typeface="+mn-lt"/>
                <a:ea typeface="+mn-ea"/>
                <a:cs typeface="+mn-cs"/>
              </a:rPr>
              <a:t>■稼ぐためのシナリオの全体像としてはは、この絵の通りになりますが、</a:t>
            </a:r>
            <a:endParaRPr kumimoji="1" lang="en-US" altLang="ja-JP"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　具体的には３つのポイントで稼ぎたいと思っております。</a:t>
            </a:r>
            <a:endParaRPr kumimoji="1" lang="en-US" altLang="ja-JP"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「デバイス販売」、「データ販売」、「広告」</a:t>
            </a:r>
            <a:endParaRPr kumimoji="1" lang="en-US" altLang="ja-JP"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　　デバイス販売は、お客様に対して、機器を販売するもの。</a:t>
            </a:r>
            <a:endParaRPr kumimoji="1" lang="en-US" altLang="ja-JP"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　データ販売は、機器から収集した調味料の使用頻度や使用量などの解析データを、調味料メーカーに販売するもの。</a:t>
            </a:r>
            <a:endParaRPr kumimoji="1" lang="en-US" altLang="ja-JP" sz="1200" kern="1200" dirty="0" smtClean="0">
              <a:solidFill>
                <a:schemeClr val="tx1"/>
              </a:solidFill>
              <a:latin typeface="+mn-lt"/>
              <a:ea typeface="+mn-ea"/>
              <a:cs typeface="+mn-cs"/>
            </a:endParaRPr>
          </a:p>
          <a:p>
            <a:endParaRPr kumimoji="1" lang="en-US" altLang="ja-JP"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　広告ビジネスは、残量情報に合わせ、</a:t>
            </a:r>
            <a:r>
              <a:rPr kumimoji="1" lang="en-US" altLang="ja-JP" sz="1200" kern="1200" dirty="0" smtClean="0">
                <a:solidFill>
                  <a:schemeClr val="tx1"/>
                </a:solidFill>
                <a:latin typeface="+mn-lt"/>
                <a:ea typeface="+mn-ea"/>
                <a:cs typeface="+mn-cs"/>
              </a:rPr>
              <a:t>EC</a:t>
            </a:r>
            <a:r>
              <a:rPr kumimoji="1" lang="ja-JP" altLang="en-US" sz="1200" kern="1200" dirty="0" smtClean="0">
                <a:solidFill>
                  <a:schemeClr val="tx1"/>
                </a:solidFill>
                <a:latin typeface="+mn-lt"/>
                <a:ea typeface="+mn-ea"/>
                <a:cs typeface="+mn-cs"/>
              </a:rPr>
              <a:t>サイトの広告を表示し、アフィエイトで稼ぐものです。</a:t>
            </a:r>
            <a:endParaRPr kumimoji="1" lang="en-US" altLang="ja-JP" sz="1200" kern="1200" dirty="0" smtClean="0">
              <a:solidFill>
                <a:schemeClr val="tx1"/>
              </a:solidFill>
              <a:latin typeface="+mn-lt"/>
              <a:ea typeface="+mn-ea"/>
              <a:cs typeface="+mn-cs"/>
            </a:endParaRPr>
          </a:p>
          <a:p>
            <a:endParaRPr kumimoji="1" lang="en-US" altLang="ja-JP"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また、レシピサイトやホームアシスタントデバイスとの連携も視野にも取り組みたいと思っています。</a:t>
            </a:r>
            <a:endParaRPr kumimoji="1" lang="en-US" altLang="ja-JP"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　</a:t>
            </a:r>
            <a:endParaRPr kumimoji="1" lang="en-US" altLang="ja-JP" sz="1200" kern="1200" dirty="0" smtClean="0">
              <a:solidFill>
                <a:schemeClr val="tx1"/>
              </a:solidFill>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688632BE-9443-48C5-95CB-B23068447A12}" type="slidenum">
              <a:rPr kumimoji="1" lang="ja-JP" altLang="en-US" smtClean="0"/>
              <a:t>26</a:t>
            </a:fld>
            <a:endParaRPr kumimoji="1" lang="ja-JP" altLang="en-US"/>
          </a:p>
        </p:txBody>
      </p:sp>
    </p:spTree>
    <p:extLst>
      <p:ext uri="{BB962C8B-B14F-4D97-AF65-F5344CB8AC3E}">
        <p14:creationId xmlns:p14="http://schemas.microsoft.com/office/powerpoint/2010/main" val="15099365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最後に、今後の開発に向けては</a:t>
            </a:r>
            <a:endParaRPr kumimoji="1" lang="en-US" altLang="ja-JP" dirty="0" smtClean="0"/>
          </a:p>
          <a:p>
            <a:r>
              <a:rPr kumimoji="1" lang="ja-JP" altLang="en-US" dirty="0" smtClean="0"/>
              <a:t>　大きく２つ行う予定です。</a:t>
            </a:r>
            <a:endParaRPr kumimoji="1" lang="en-US" altLang="ja-JP" dirty="0" smtClean="0"/>
          </a:p>
          <a:p>
            <a:r>
              <a:rPr kumimoji="1" lang="ja-JP" altLang="en-US" dirty="0" smtClean="0"/>
              <a:t>　１つは、筐体のスリム化です。</a:t>
            </a:r>
            <a:endParaRPr kumimoji="1" lang="en-US" altLang="ja-JP" dirty="0" smtClean="0"/>
          </a:p>
          <a:p>
            <a:r>
              <a:rPr kumimoji="1" lang="ja-JP" altLang="en-US" dirty="0" smtClean="0"/>
              <a:t>　今のアイデアは調味料棚自体を購入いただく構想ですが、既存の収納棚に収まるようなコースター程度のサイズにスリム化することを目指します。</a:t>
            </a:r>
            <a:endParaRPr kumimoji="1" lang="en-US" altLang="ja-JP" dirty="0" smtClean="0"/>
          </a:p>
          <a:p>
            <a:r>
              <a:rPr kumimoji="1" lang="ja-JP" altLang="en-US" dirty="0" smtClean="0"/>
              <a:t>　</a:t>
            </a:r>
            <a:endParaRPr kumimoji="1" lang="en-US" altLang="ja-JP" dirty="0" smtClean="0"/>
          </a:p>
          <a:p>
            <a:r>
              <a:rPr kumimoji="1" lang="ja-JP" altLang="en-US" dirty="0" smtClean="0"/>
              <a:t>　２つ目は、重量測定モジュールの開発です。</a:t>
            </a:r>
            <a:endParaRPr kumimoji="1" lang="en-US" altLang="ja-JP" dirty="0" smtClean="0"/>
          </a:p>
          <a:p>
            <a:r>
              <a:rPr kumimoji="1" lang="ja-JP" altLang="en-US" dirty="0" smtClean="0"/>
              <a:t>　無線</a:t>
            </a:r>
            <a:r>
              <a:rPr kumimoji="1" lang="en-US" altLang="ja-JP" dirty="0" smtClean="0"/>
              <a:t>LAN</a:t>
            </a:r>
            <a:r>
              <a:rPr kumimoji="1" lang="ja-JP" altLang="en-US" dirty="0" smtClean="0"/>
              <a:t>接続時に機器を自動登録でき、重量の計算を行うモジュールの開発を行いたいと思っています。</a:t>
            </a:r>
            <a:endParaRPr kumimoji="1" lang="en-US" altLang="ja-JP" dirty="0" smtClean="0"/>
          </a:p>
          <a:p>
            <a:r>
              <a:rPr kumimoji="1" lang="ja-JP" altLang="en-US" dirty="0" smtClean="0"/>
              <a:t>　</a:t>
            </a:r>
            <a:endParaRPr kumimoji="1" lang="ja-JP" altLang="en-US" dirty="0"/>
          </a:p>
        </p:txBody>
      </p:sp>
      <p:sp>
        <p:nvSpPr>
          <p:cNvPr id="4" name="スライド番号プレースホルダー 3"/>
          <p:cNvSpPr>
            <a:spLocks noGrp="1"/>
          </p:cNvSpPr>
          <p:nvPr>
            <p:ph type="sldNum" sz="quarter" idx="10"/>
          </p:nvPr>
        </p:nvSpPr>
        <p:spPr/>
        <p:txBody>
          <a:bodyPr/>
          <a:lstStyle/>
          <a:p>
            <a:fld id="{688632BE-9443-48C5-95CB-B23068447A12}" type="slidenum">
              <a:rPr kumimoji="1" lang="ja-JP" altLang="en-US" smtClean="0"/>
              <a:t>27</a:t>
            </a:fld>
            <a:endParaRPr kumimoji="1" lang="ja-JP" altLang="en-US"/>
          </a:p>
        </p:txBody>
      </p:sp>
    </p:spTree>
    <p:extLst>
      <p:ext uri="{BB962C8B-B14F-4D97-AF65-F5344CB8AC3E}">
        <p14:creationId xmlns:p14="http://schemas.microsoft.com/office/powerpoint/2010/main" val="1649816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sz="1200" kern="1200" dirty="0" smtClean="0">
              <a:solidFill>
                <a:schemeClr val="tx1"/>
              </a:solidFill>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7C07D3B8-61B6-5D4D-907D-1314438189F9}" type="slidenum">
              <a:rPr kumimoji="1" lang="ja-JP" altLang="en-US" smtClean="0"/>
              <a:t>29</a:t>
            </a:fld>
            <a:endParaRPr kumimoji="1" lang="ja-JP" altLang="en-US"/>
          </a:p>
        </p:txBody>
      </p:sp>
    </p:spTree>
    <p:extLst>
      <p:ext uri="{BB962C8B-B14F-4D97-AF65-F5344CB8AC3E}">
        <p14:creationId xmlns:p14="http://schemas.microsoft.com/office/powerpoint/2010/main" val="1321846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dirty="0" smtClean="0"/>
              <a:t>スーパーで買い物しているとき、食材を選んでいるとき、家の醤油って残ってたかなぁ、この料理に使うごま油、まだあったかなぁと思い出せないという時はありませんか？</a:t>
            </a:r>
            <a:endParaRPr lang="en-US" altLang="ja-JP" sz="1200" dirty="0" smtClean="0"/>
          </a:p>
          <a:p>
            <a:r>
              <a:rPr lang="ja-JP" altLang="en-US" sz="1200" dirty="0" smtClean="0"/>
              <a:t>調味料は一度購入してから使い切るまで が長い商品なので、今、家の調味料がどれくらいあるのか覚えていないことがあると思います。</a:t>
            </a:r>
          </a:p>
          <a:p>
            <a:r>
              <a:rPr lang="ja-JP" altLang="en-US" sz="1200" dirty="0" smtClean="0"/>
              <a:t>こうしたスーパーでの「あれっ」に答えるサービスを提案します。</a:t>
            </a:r>
          </a:p>
        </p:txBody>
      </p:sp>
      <p:sp>
        <p:nvSpPr>
          <p:cNvPr id="4" name="スライド番号プレースホルダー 3"/>
          <p:cNvSpPr>
            <a:spLocks noGrp="1"/>
          </p:cNvSpPr>
          <p:nvPr>
            <p:ph type="sldNum" sz="quarter" idx="10"/>
          </p:nvPr>
        </p:nvSpPr>
        <p:spPr/>
        <p:txBody>
          <a:bodyPr/>
          <a:lstStyle/>
          <a:p>
            <a:fld id="{7C07D3B8-61B6-5D4D-907D-1314438189F9}" type="slidenum">
              <a:rPr kumimoji="1" lang="ja-JP" altLang="en-US" smtClean="0"/>
              <a:t>2</a:t>
            </a:fld>
            <a:endParaRPr kumimoji="1" lang="ja-JP" altLang="en-US"/>
          </a:p>
        </p:txBody>
      </p:sp>
    </p:spTree>
    <p:extLst>
      <p:ext uri="{BB962C8B-B14F-4D97-AF65-F5344CB8AC3E}">
        <p14:creationId xmlns:p14="http://schemas.microsoft.com/office/powerpoint/2010/main" val="13835532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sz="1200" kern="1200" dirty="0" smtClean="0">
              <a:solidFill>
                <a:schemeClr val="tx1"/>
              </a:solidFill>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7C07D3B8-61B6-5D4D-907D-1314438189F9}" type="slidenum">
              <a:rPr kumimoji="1" lang="ja-JP" altLang="en-US" smtClean="0"/>
              <a:t>3</a:t>
            </a:fld>
            <a:endParaRPr kumimoji="1" lang="ja-JP" altLang="en-US"/>
          </a:p>
        </p:txBody>
      </p:sp>
    </p:spTree>
    <p:extLst>
      <p:ext uri="{BB962C8B-B14F-4D97-AF65-F5344CB8AC3E}">
        <p14:creationId xmlns:p14="http://schemas.microsoft.com/office/powerpoint/2010/main" val="14240464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利用環境としては、家族などクローズな環境で活用いただくことを想定しています</a:t>
            </a:r>
            <a:r>
              <a:rPr kumimoji="1" lang="en-US" altLang="ja-JP" dirty="0" smtClean="0"/>
              <a:t/>
            </a:r>
            <a:br>
              <a:rPr kumimoji="1" lang="en-US" altLang="ja-JP" dirty="0" smtClean="0"/>
            </a:br>
            <a:r>
              <a:rPr kumimoji="1" lang="en-US" altLang="ja-JP" dirty="0" smtClean="0"/>
              <a:t/>
            </a:r>
            <a:br>
              <a:rPr kumimoji="1" lang="en-US" altLang="ja-JP" dirty="0" smtClean="0"/>
            </a:br>
            <a:r>
              <a:rPr lang="ja-JP" altLang="en-US" sz="1200" b="1" dirty="0" smtClean="0"/>
              <a:t>■特長は３つありまして、</a:t>
            </a:r>
          </a:p>
          <a:p>
            <a:r>
              <a:rPr lang="ja-JP" altLang="en-US" sz="1200" b="1" dirty="0" smtClean="0"/>
              <a:t>１つ目は、調味料の残量を知らせてくれる機能</a:t>
            </a:r>
            <a:endParaRPr lang="en-US" altLang="ja-JP" sz="1200" b="1" dirty="0" smtClean="0"/>
          </a:p>
          <a:p>
            <a:endParaRPr lang="en-US" altLang="ja-JP" sz="1200" dirty="0" smtClean="0"/>
          </a:p>
          <a:p>
            <a:r>
              <a:rPr lang="en-US" altLang="ja-JP" sz="1200" b="1" dirty="0" smtClean="0"/>
              <a:t>2</a:t>
            </a:r>
            <a:r>
              <a:rPr lang="ja-JP" altLang="en-US" sz="1200" b="1" dirty="0" smtClean="0"/>
              <a:t>つ目は、登録した調味料の関連情報を表示してくれる機能</a:t>
            </a:r>
            <a:endParaRPr lang="en-US" altLang="ja-JP" sz="1200" b="1" dirty="0" smtClean="0"/>
          </a:p>
          <a:p>
            <a:endParaRPr lang="en-US" altLang="ja-JP" sz="1200" dirty="0" smtClean="0"/>
          </a:p>
          <a:p>
            <a:r>
              <a:rPr lang="en-US" altLang="ja-JP" sz="1200" b="1" dirty="0" smtClean="0"/>
              <a:t>3</a:t>
            </a:r>
            <a:r>
              <a:rPr lang="ja-JP" altLang="en-US" sz="1200" b="1" dirty="0" smtClean="0"/>
              <a:t>つ目は、</a:t>
            </a:r>
            <a:r>
              <a:rPr lang="ja-JP" altLang="en-US" sz="1200" dirty="0" smtClean="0"/>
              <a:t>ワンクリックで家族など別の人に買い物をお願いできる機能</a:t>
            </a:r>
            <a:r>
              <a:rPr kumimoji="1" lang="ja-JP" altLang="en-US" sz="1200" dirty="0" smtClean="0"/>
              <a:t>です。</a:t>
            </a:r>
            <a:endParaRPr kumimoji="1" lang="en-US" altLang="ja-JP" sz="1200" dirty="0" smtClean="0"/>
          </a:p>
          <a:p>
            <a:endParaRPr kumimoji="1" lang="en-US" altLang="ja-JP" sz="1200"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7C07D3B8-61B6-5D4D-907D-1314438189F9}" type="slidenum">
              <a:rPr kumimoji="1" lang="ja-JP" altLang="en-US" smtClean="0"/>
              <a:t>4</a:t>
            </a:fld>
            <a:endParaRPr kumimoji="1" lang="ja-JP" altLang="en-US"/>
          </a:p>
        </p:txBody>
      </p:sp>
    </p:spTree>
    <p:extLst>
      <p:ext uri="{BB962C8B-B14F-4D97-AF65-F5344CB8AC3E}">
        <p14:creationId xmlns:p14="http://schemas.microsoft.com/office/powerpoint/2010/main" val="536219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dirty="0" smtClean="0"/>
              <a:t>こちらは家にある、試作機になります。　</a:t>
            </a:r>
            <a:r>
              <a:rPr lang="en-US" altLang="ja-JP" sz="1200" dirty="0" err="1" smtClean="0"/>
              <a:t>IoT</a:t>
            </a:r>
            <a:r>
              <a:rPr lang="ja-JP" altLang="en-US" sz="1200" dirty="0" smtClean="0"/>
              <a:t>調味料棚から圧力センサーで各調味料の重量を取得しサーバに通知しています。</a:t>
            </a:r>
            <a:endParaRPr lang="en-US" altLang="ja-JP" sz="1200" dirty="0" smtClean="0"/>
          </a:p>
          <a:p>
            <a:r>
              <a:rPr lang="ja-JP" altLang="en-US" sz="1200" dirty="0" smtClean="0"/>
              <a:t>調味料を使い使い終わって、元の場所に直せば、　使用後の値がサーバに送信されます。</a:t>
            </a:r>
            <a:endParaRPr lang="en-US" altLang="ja-JP" sz="1200" dirty="0" smtClean="0"/>
          </a:p>
          <a:p>
            <a:r>
              <a:rPr lang="ja-JP" altLang="en-US" sz="1200" dirty="0" smtClean="0"/>
              <a:t>残量が</a:t>
            </a:r>
            <a:r>
              <a:rPr lang="en-US" altLang="ja-JP" sz="1200" dirty="0" smtClean="0"/>
              <a:t>67% </a:t>
            </a:r>
            <a:r>
              <a:rPr lang="ja-JP" altLang="en-US" sz="1200" dirty="0" smtClean="0"/>
              <a:t>から</a:t>
            </a:r>
            <a:r>
              <a:rPr lang="en-US" altLang="ja-JP" sz="1200" dirty="0" smtClean="0"/>
              <a:t>49%</a:t>
            </a:r>
            <a:r>
              <a:rPr lang="ja-JP" altLang="en-US" sz="1200" dirty="0" smtClean="0"/>
              <a:t>へ減っていることがわかります。</a:t>
            </a:r>
            <a:endParaRPr lang="en-US" altLang="ja-JP" sz="1200" dirty="0" smtClean="0"/>
          </a:p>
          <a:p>
            <a:r>
              <a:rPr kumimoji="1" lang="en-US" altLang="ja-JP" sz="1200" kern="1200" dirty="0" smtClean="0">
                <a:solidFill>
                  <a:schemeClr val="tx1"/>
                </a:solidFill>
                <a:latin typeface="+mn-lt"/>
                <a:ea typeface="+mn-ea"/>
                <a:cs typeface="+mn-cs"/>
              </a:rPr>
              <a:t/>
            </a:r>
            <a:br>
              <a:rPr kumimoji="1" lang="en-US" altLang="ja-JP" sz="1200" kern="1200" dirty="0" smtClean="0">
                <a:solidFill>
                  <a:schemeClr val="tx1"/>
                </a:solidFill>
                <a:latin typeface="+mn-lt"/>
                <a:ea typeface="+mn-ea"/>
                <a:cs typeface="+mn-cs"/>
              </a:rPr>
            </a:br>
            <a:r>
              <a:rPr lang="ja-JP" altLang="en-US" dirty="0" smtClean="0"/>
              <a:t>例えば、ここがスーパーマーケットだと思ってください。いつも</a:t>
            </a:r>
            <a:r>
              <a:rPr lang="en-US" altLang="ja-JP" dirty="0" smtClean="0"/>
              <a:t>1000</a:t>
            </a:r>
            <a:r>
              <a:rPr lang="ja-JP" altLang="en-US" dirty="0" smtClean="0"/>
              <a:t>円のオリーブオイルが特売品で</a:t>
            </a:r>
            <a:r>
              <a:rPr lang="en-US" altLang="ja-JP" dirty="0" smtClean="0"/>
              <a:t>698</a:t>
            </a:r>
            <a:r>
              <a:rPr lang="ja-JP" altLang="en-US" dirty="0" smtClean="0"/>
              <a:t>円がおいてあります。</a:t>
            </a:r>
            <a:endParaRPr lang="en-US" altLang="ja-JP" dirty="0" smtClean="0"/>
          </a:p>
          <a:p>
            <a:r>
              <a:rPr lang="ja-JP" altLang="en-US" dirty="0" smtClean="0"/>
              <a:t>とりあえず買っとくかーと思って買って、家に帰ったらまだいっぱいあったなんて経験ありませんか？</a:t>
            </a:r>
            <a:endParaRPr lang="en-US" altLang="ja-JP" dirty="0" smtClean="0"/>
          </a:p>
          <a:p>
            <a:r>
              <a:rPr lang="ja-JP" altLang="en-US" dirty="0" smtClean="0"/>
              <a:t>そんなときに使ってほしいのが、この機能です。</a:t>
            </a:r>
            <a:endParaRPr lang="en-US" altLang="ja-JP" dirty="0" smtClean="0"/>
          </a:p>
          <a:p>
            <a:r>
              <a:rPr lang="en-US" altLang="ja-JP" dirty="0" smtClean="0"/>
              <a:t>BOT</a:t>
            </a:r>
            <a:r>
              <a:rPr lang="ja-JP" altLang="en-US" dirty="0" smtClean="0"/>
              <a:t>で調味料の残量と関連情報を確認することで買い間違いを防げますし、リアル店舗と</a:t>
            </a:r>
            <a:r>
              <a:rPr lang="en-US" altLang="ja-JP" dirty="0" smtClean="0"/>
              <a:t>EC</a:t>
            </a:r>
            <a:r>
              <a:rPr lang="ja-JP" altLang="en-US" dirty="0" smtClean="0"/>
              <a:t>サイトの価格が</a:t>
            </a:r>
            <a:endParaRPr lang="en-US" altLang="ja-JP" dirty="0" smtClean="0"/>
          </a:p>
          <a:p>
            <a:r>
              <a:rPr lang="ja-JP" altLang="en-US" dirty="0" smtClean="0"/>
              <a:t>簡単に比較して最安値で商品を手に入れることもできます。</a:t>
            </a:r>
            <a:r>
              <a:rPr lang="en-US" altLang="ja-JP" dirty="0" smtClean="0"/>
              <a:t/>
            </a:r>
            <a:br>
              <a:rPr lang="en-US" altLang="ja-JP" dirty="0" smtClean="0"/>
            </a:br>
            <a:r>
              <a:rPr lang="en-US" altLang="ja-JP" dirty="0" smtClean="0"/>
              <a:t/>
            </a:r>
            <a:br>
              <a:rPr lang="en-US" altLang="ja-JP" dirty="0" smtClean="0"/>
            </a:br>
            <a:endParaRPr kumimoji="1" lang="en-US" altLang="ja-JP" sz="1200" kern="1200" dirty="0" smtClean="0">
              <a:solidFill>
                <a:schemeClr val="tx1"/>
              </a:solidFill>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7C07D3B8-61B6-5D4D-907D-1314438189F9}" type="slidenum">
              <a:rPr kumimoji="1" lang="ja-JP" altLang="en-US" smtClean="0"/>
              <a:t>5</a:t>
            </a:fld>
            <a:endParaRPr kumimoji="1" lang="ja-JP" altLang="en-US"/>
          </a:p>
        </p:txBody>
      </p:sp>
    </p:spTree>
    <p:extLst>
      <p:ext uri="{BB962C8B-B14F-4D97-AF65-F5344CB8AC3E}">
        <p14:creationId xmlns:p14="http://schemas.microsoft.com/office/powerpoint/2010/main" val="40259644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7C07D3B8-61B6-5D4D-907D-1314438189F9}" type="slidenum">
              <a:rPr kumimoji="1" lang="ja-JP" altLang="en-US" smtClean="0"/>
              <a:t>13</a:t>
            </a:fld>
            <a:endParaRPr kumimoji="1" lang="ja-JP" altLang="en-US"/>
          </a:p>
        </p:txBody>
      </p:sp>
    </p:spTree>
    <p:extLst>
      <p:ext uri="{BB962C8B-B14F-4D97-AF65-F5344CB8AC3E}">
        <p14:creationId xmlns:p14="http://schemas.microsoft.com/office/powerpoint/2010/main" val="1667620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7C07D3B8-61B6-5D4D-907D-1314438189F9}" type="slidenum">
              <a:rPr kumimoji="1" lang="ja-JP" altLang="en-US" smtClean="0"/>
              <a:t>16</a:t>
            </a:fld>
            <a:endParaRPr kumimoji="1" lang="ja-JP" altLang="en-US"/>
          </a:p>
        </p:txBody>
      </p:sp>
    </p:spTree>
    <p:extLst>
      <p:ext uri="{BB962C8B-B14F-4D97-AF65-F5344CB8AC3E}">
        <p14:creationId xmlns:p14="http://schemas.microsoft.com/office/powerpoint/2010/main" val="18831353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sz="1200" kern="1200" dirty="0" smtClean="0">
              <a:solidFill>
                <a:schemeClr val="tx1"/>
              </a:solidFill>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7C07D3B8-61B6-5D4D-907D-1314438189F9}" type="slidenum">
              <a:rPr kumimoji="1" lang="ja-JP" altLang="en-US" smtClean="0"/>
              <a:t>24</a:t>
            </a:fld>
            <a:endParaRPr kumimoji="1" lang="ja-JP" altLang="en-US"/>
          </a:p>
        </p:txBody>
      </p:sp>
    </p:spTree>
    <p:extLst>
      <p:ext uri="{BB962C8B-B14F-4D97-AF65-F5344CB8AC3E}">
        <p14:creationId xmlns:p14="http://schemas.microsoft.com/office/powerpoint/2010/main" val="553743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688632BE-9443-48C5-95CB-B23068447A12}" type="slidenum">
              <a:rPr kumimoji="1" lang="ja-JP" altLang="en-US" smtClean="0"/>
              <a:t>25</a:t>
            </a:fld>
            <a:endParaRPr kumimoji="1" lang="ja-JP" altLang="en-US"/>
          </a:p>
        </p:txBody>
      </p:sp>
    </p:spTree>
    <p:extLst>
      <p:ext uri="{BB962C8B-B14F-4D97-AF65-F5344CB8AC3E}">
        <p14:creationId xmlns:p14="http://schemas.microsoft.com/office/powerpoint/2010/main" val="14665355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3B28880F-B9AC-DC48-8DF8-DDB85B7286B1}" type="datetimeFigureOut">
              <a:rPr kumimoji="1" lang="ja-JP" altLang="en-US" smtClean="0"/>
              <a:pPr/>
              <a:t>2017/3/13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C9A0A43-429D-4C4B-A323-D8942E5A65E1}" type="slidenum">
              <a:rPr kumimoji="1" lang="ja-JP" altLang="en-US" smtClean="0"/>
              <a:pPr/>
              <a:t>‹#›</a:t>
            </a:fld>
            <a:endParaRPr kumimoji="1" lang="ja-JP" altLang="en-US"/>
          </a:p>
        </p:txBody>
      </p:sp>
    </p:spTree>
    <p:extLst>
      <p:ext uri="{BB962C8B-B14F-4D97-AF65-F5344CB8AC3E}">
        <p14:creationId xmlns:p14="http://schemas.microsoft.com/office/powerpoint/2010/main" val="2019060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3B28880F-B9AC-DC48-8DF8-DDB85B7286B1}" type="datetimeFigureOut">
              <a:rPr kumimoji="1" lang="ja-JP" altLang="en-US" smtClean="0"/>
              <a:pPr/>
              <a:t>2017/3/13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C9A0A43-429D-4C4B-A323-D8942E5A65E1}" type="slidenum">
              <a:rPr kumimoji="1" lang="ja-JP" altLang="en-US" smtClean="0"/>
              <a:pPr/>
              <a:t>‹#›</a:t>
            </a:fld>
            <a:endParaRPr kumimoji="1" lang="ja-JP" altLang="en-US"/>
          </a:p>
        </p:txBody>
      </p:sp>
    </p:spTree>
    <p:extLst>
      <p:ext uri="{BB962C8B-B14F-4D97-AF65-F5344CB8AC3E}">
        <p14:creationId xmlns:p14="http://schemas.microsoft.com/office/powerpoint/2010/main" val="16950006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3B28880F-B9AC-DC48-8DF8-DDB85B7286B1}" type="datetimeFigureOut">
              <a:rPr kumimoji="1" lang="ja-JP" altLang="en-US" smtClean="0"/>
              <a:pPr/>
              <a:t>2017/3/13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C9A0A43-429D-4C4B-A323-D8942E5A65E1}" type="slidenum">
              <a:rPr kumimoji="1" lang="ja-JP" altLang="en-US" smtClean="0"/>
              <a:pPr/>
              <a:t>‹#›</a:t>
            </a:fld>
            <a:endParaRPr kumimoji="1" lang="ja-JP" altLang="en-US"/>
          </a:p>
        </p:txBody>
      </p:sp>
    </p:spTree>
    <p:extLst>
      <p:ext uri="{BB962C8B-B14F-4D97-AF65-F5344CB8AC3E}">
        <p14:creationId xmlns:p14="http://schemas.microsoft.com/office/powerpoint/2010/main" val="1505985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128063"/>
            <a:ext cx="10515600" cy="396875"/>
          </a:xfrm>
        </p:spPr>
        <p:txBody>
          <a:bodyPr>
            <a:normAutofit/>
          </a:bodyPr>
          <a:lstStyle>
            <a:lvl1pPr algn="ctr">
              <a:defRPr sz="2000"/>
            </a:lvl1pPr>
          </a:lstStyle>
          <a:p>
            <a:r>
              <a:rPr kumimoji="1" lang="ja-JP" altLang="en-US" dirty="0" smtClean="0"/>
              <a:t>マスター タイトルの書式設定</a:t>
            </a:r>
            <a:endParaRPr kumimoji="1" lang="ja-JP" altLang="en-US" dirty="0"/>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3B28880F-B9AC-DC48-8DF8-DDB85B7286B1}" type="datetimeFigureOut">
              <a:rPr kumimoji="1" lang="ja-JP" altLang="en-US" smtClean="0"/>
              <a:pPr/>
              <a:t>2017/3/13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C9A0A43-429D-4C4B-A323-D8942E5A65E1}" type="slidenum">
              <a:rPr kumimoji="1" lang="ja-JP" altLang="en-US" smtClean="0"/>
              <a:pPr/>
              <a:t>‹#›</a:t>
            </a:fld>
            <a:endParaRPr kumimoji="1" lang="ja-JP" altLang="en-US"/>
          </a:p>
        </p:txBody>
      </p:sp>
      <p:sp>
        <p:nvSpPr>
          <p:cNvPr id="8" name="正方形/長方形 7"/>
          <p:cNvSpPr/>
          <p:nvPr userDrawn="1"/>
        </p:nvSpPr>
        <p:spPr>
          <a:xfrm>
            <a:off x="0" y="626538"/>
            <a:ext cx="12192000" cy="8466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20389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3B28880F-B9AC-DC48-8DF8-DDB85B7286B1}" type="datetimeFigureOut">
              <a:rPr kumimoji="1" lang="ja-JP" altLang="en-US" smtClean="0"/>
              <a:pPr/>
              <a:t>2017/3/13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C9A0A43-429D-4C4B-A323-D8942E5A65E1}" type="slidenum">
              <a:rPr kumimoji="1" lang="ja-JP" altLang="en-US" smtClean="0"/>
              <a:pPr/>
              <a:t>‹#›</a:t>
            </a:fld>
            <a:endParaRPr kumimoji="1" lang="ja-JP" altLang="en-US"/>
          </a:p>
        </p:txBody>
      </p:sp>
    </p:spTree>
    <p:extLst>
      <p:ext uri="{BB962C8B-B14F-4D97-AF65-F5344CB8AC3E}">
        <p14:creationId xmlns:p14="http://schemas.microsoft.com/office/powerpoint/2010/main" val="1232363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3B28880F-B9AC-DC48-8DF8-DDB85B7286B1}" type="datetimeFigureOut">
              <a:rPr kumimoji="1" lang="ja-JP" altLang="en-US" smtClean="0"/>
              <a:pPr/>
              <a:t>2017/3/13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BC9A0A43-429D-4C4B-A323-D8942E5A65E1}" type="slidenum">
              <a:rPr kumimoji="1" lang="ja-JP" altLang="en-US" smtClean="0"/>
              <a:pPr/>
              <a:t>‹#›</a:t>
            </a:fld>
            <a:endParaRPr kumimoji="1" lang="ja-JP" altLang="en-US"/>
          </a:p>
        </p:txBody>
      </p:sp>
    </p:spTree>
    <p:extLst>
      <p:ext uri="{BB962C8B-B14F-4D97-AF65-F5344CB8AC3E}">
        <p14:creationId xmlns:p14="http://schemas.microsoft.com/office/powerpoint/2010/main" val="1999943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3B28880F-B9AC-DC48-8DF8-DDB85B7286B1}" type="datetimeFigureOut">
              <a:rPr kumimoji="1" lang="ja-JP" altLang="en-US" smtClean="0"/>
              <a:pPr/>
              <a:t>2017/3/13</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BC9A0A43-429D-4C4B-A323-D8942E5A65E1}" type="slidenum">
              <a:rPr kumimoji="1" lang="ja-JP" altLang="en-US" smtClean="0"/>
              <a:pPr/>
              <a:t>‹#›</a:t>
            </a:fld>
            <a:endParaRPr kumimoji="1" lang="ja-JP" altLang="en-US"/>
          </a:p>
        </p:txBody>
      </p:sp>
    </p:spTree>
    <p:extLst>
      <p:ext uri="{BB962C8B-B14F-4D97-AF65-F5344CB8AC3E}">
        <p14:creationId xmlns:p14="http://schemas.microsoft.com/office/powerpoint/2010/main" val="6375381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3B28880F-B9AC-DC48-8DF8-DDB85B7286B1}" type="datetimeFigureOut">
              <a:rPr kumimoji="1" lang="ja-JP" altLang="en-US" smtClean="0"/>
              <a:pPr/>
              <a:t>2017/3/13</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BC9A0A43-429D-4C4B-A323-D8942E5A65E1}" type="slidenum">
              <a:rPr kumimoji="1" lang="ja-JP" altLang="en-US" smtClean="0"/>
              <a:pPr/>
              <a:t>‹#›</a:t>
            </a:fld>
            <a:endParaRPr kumimoji="1" lang="ja-JP" altLang="en-US"/>
          </a:p>
        </p:txBody>
      </p:sp>
    </p:spTree>
    <p:extLst>
      <p:ext uri="{BB962C8B-B14F-4D97-AF65-F5344CB8AC3E}">
        <p14:creationId xmlns:p14="http://schemas.microsoft.com/office/powerpoint/2010/main" val="13077049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3B28880F-B9AC-DC48-8DF8-DDB85B7286B1}" type="datetimeFigureOut">
              <a:rPr kumimoji="1" lang="ja-JP" altLang="en-US" smtClean="0"/>
              <a:pPr/>
              <a:t>2017/3/13</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BC9A0A43-429D-4C4B-A323-D8942E5A65E1}" type="slidenum">
              <a:rPr kumimoji="1" lang="ja-JP" altLang="en-US" smtClean="0"/>
              <a:pPr/>
              <a:t>‹#›</a:t>
            </a:fld>
            <a:endParaRPr kumimoji="1" lang="ja-JP" altLang="en-US"/>
          </a:p>
        </p:txBody>
      </p:sp>
    </p:spTree>
    <p:extLst>
      <p:ext uri="{BB962C8B-B14F-4D97-AF65-F5344CB8AC3E}">
        <p14:creationId xmlns:p14="http://schemas.microsoft.com/office/powerpoint/2010/main" val="12492663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3B28880F-B9AC-DC48-8DF8-DDB85B7286B1}" type="datetimeFigureOut">
              <a:rPr kumimoji="1" lang="ja-JP" altLang="en-US" smtClean="0"/>
              <a:pPr/>
              <a:t>2017/3/13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BC9A0A43-429D-4C4B-A323-D8942E5A65E1}" type="slidenum">
              <a:rPr kumimoji="1" lang="ja-JP" altLang="en-US" smtClean="0"/>
              <a:pPr/>
              <a:t>‹#›</a:t>
            </a:fld>
            <a:endParaRPr kumimoji="1" lang="ja-JP" altLang="en-US"/>
          </a:p>
        </p:txBody>
      </p:sp>
    </p:spTree>
    <p:extLst>
      <p:ext uri="{BB962C8B-B14F-4D97-AF65-F5344CB8AC3E}">
        <p14:creationId xmlns:p14="http://schemas.microsoft.com/office/powerpoint/2010/main" val="472347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3B28880F-B9AC-DC48-8DF8-DDB85B7286B1}" type="datetimeFigureOut">
              <a:rPr kumimoji="1" lang="ja-JP" altLang="en-US" smtClean="0"/>
              <a:pPr/>
              <a:t>2017/3/13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BC9A0A43-429D-4C4B-A323-D8942E5A65E1}" type="slidenum">
              <a:rPr kumimoji="1" lang="ja-JP" altLang="en-US" smtClean="0"/>
              <a:pPr/>
              <a:t>‹#›</a:t>
            </a:fld>
            <a:endParaRPr kumimoji="1" lang="ja-JP" altLang="en-US"/>
          </a:p>
        </p:txBody>
      </p:sp>
    </p:spTree>
    <p:extLst>
      <p:ext uri="{BB962C8B-B14F-4D97-AF65-F5344CB8AC3E}">
        <p14:creationId xmlns:p14="http://schemas.microsoft.com/office/powerpoint/2010/main" val="16516968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111131"/>
            <a:ext cx="10515600" cy="461351"/>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28880F-B9AC-DC48-8DF8-DDB85B7286B1}" type="datetimeFigureOut">
              <a:rPr kumimoji="1" lang="ja-JP" altLang="en-US" smtClean="0"/>
              <a:pPr/>
              <a:t>2017/3/13</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9A0A43-429D-4C4B-A323-D8942E5A65E1}" type="slidenum">
              <a:rPr kumimoji="1" lang="ja-JP" altLang="en-US" smtClean="0"/>
              <a:pPr/>
              <a:t>‹#›</a:t>
            </a:fld>
            <a:endParaRPr kumimoji="1" lang="ja-JP" altLang="en-US"/>
          </a:p>
        </p:txBody>
      </p:sp>
    </p:spTree>
    <p:extLst>
      <p:ext uri="{BB962C8B-B14F-4D97-AF65-F5344CB8AC3E}">
        <p14:creationId xmlns:p14="http://schemas.microsoft.com/office/powerpoint/2010/main" val="2026347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kumimoji="1" sz="2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microsoft.com/office/2007/relationships/hdphoto" Target="../media/hdphoto1.wdp"/><Relationship Id="rId13" Type="http://schemas.openxmlformats.org/officeDocument/2006/relationships/image" Target="../media/image10.png"/><Relationship Id="rId14" Type="http://schemas.openxmlformats.org/officeDocument/2006/relationships/image" Target="../media/image11.png"/><Relationship Id="rId15" Type="http://schemas.openxmlformats.org/officeDocument/2006/relationships/image" Target="../media/image12.png"/><Relationship Id="rId16" Type="http://schemas.openxmlformats.org/officeDocument/2006/relationships/image" Target="../media/image13.png"/><Relationship Id="rId17"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29.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30.tiff"/></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34.tiff"/><Relationship Id="rId5" Type="http://schemas.openxmlformats.org/officeDocument/2006/relationships/image" Target="../media/image35.tiff"/><Relationship Id="rId6" Type="http://schemas.openxmlformats.org/officeDocument/2006/relationships/image" Target="../media/image36.tiff"/><Relationship Id="rId7" Type="http://schemas.openxmlformats.org/officeDocument/2006/relationships/image" Target="../media/image37.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3" Type="http://schemas.openxmlformats.org/officeDocument/2006/relationships/image" Target="../media/image34.tiff"/><Relationship Id="rId4" Type="http://schemas.openxmlformats.org/officeDocument/2006/relationships/image" Target="../media/image38.tiff"/><Relationship Id="rId5" Type="http://schemas.openxmlformats.org/officeDocument/2006/relationships/image" Target="../media/image39.tiff"/><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34.tiff"/></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40.tiff"/><Relationship Id="rId5" Type="http://schemas.openxmlformats.org/officeDocument/2006/relationships/image" Target="../media/image41.tiff"/><Relationship Id="rId6" Type="http://schemas.openxmlformats.org/officeDocument/2006/relationships/image" Target="../media/image42.tiff"/><Relationship Id="rId7" Type="http://schemas.openxmlformats.org/officeDocument/2006/relationships/image" Target="../media/image43.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7.xml.rels><?xml version="1.0" encoding="UTF-8" standalone="yes"?>
<Relationships xmlns="http://schemas.openxmlformats.org/package/2006/relationships"><Relationship Id="rId3" Type="http://schemas.openxmlformats.org/officeDocument/2006/relationships/image" Target="../media/image45.png"/><Relationship Id="rId4" Type="http://schemas.openxmlformats.org/officeDocument/2006/relationships/image" Target="../media/image46.png"/><Relationship Id="rId5" Type="http://schemas.openxmlformats.org/officeDocument/2006/relationships/image" Target="../media/image47.png"/><Relationship Id="rId6" Type="http://schemas.openxmlformats.org/officeDocument/2006/relationships/image" Target="../media/image48.png"/><Relationship Id="rId7" Type="http://schemas.openxmlformats.org/officeDocument/2006/relationships/image" Target="../media/image43.tiff"/><Relationship Id="rId8" Type="http://schemas.openxmlformats.org/officeDocument/2006/relationships/image" Target="../media/image49.png"/><Relationship Id="rId1" Type="http://schemas.openxmlformats.org/officeDocument/2006/relationships/slideLayout" Target="../slideLayouts/slideLayout2.xml"/><Relationship Id="rId2" Type="http://schemas.openxmlformats.org/officeDocument/2006/relationships/image" Target="../media/image4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1.png"/><Relationship Id="rId4" Type="http://schemas.openxmlformats.org/officeDocument/2006/relationships/image" Target="../media/image52.png"/><Relationship Id="rId5" Type="http://schemas.openxmlformats.org/officeDocument/2006/relationships/image" Target="../media/image13.png"/><Relationship Id="rId6"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image" Target="../media/image50.png"/></Relationships>
</file>

<file path=ppt/slides/_rels/slide2.xml.rels><?xml version="1.0" encoding="UTF-8" standalone="yes"?>
<Relationships xmlns="http://schemas.openxmlformats.org/package/2006/relationships"><Relationship Id="rId3" Type="http://schemas.openxmlformats.org/officeDocument/2006/relationships/image" Target="../media/image15.jpeg"/><Relationship Id="rId4" Type="http://schemas.openxmlformats.org/officeDocument/2006/relationships/image" Target="../media/image16.jpeg"/><Relationship Id="rId5" Type="http://schemas.openxmlformats.org/officeDocument/2006/relationships/image" Target="../media/image17.jpeg"/><Relationship Id="rId6" Type="http://schemas.openxmlformats.org/officeDocument/2006/relationships/image" Target="../media/image18.jpe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25.png"/><Relationship Id="rId5" Type="http://schemas.openxmlformats.org/officeDocument/2006/relationships/image" Target="../media/image51.png"/><Relationship Id="rId6" Type="http://schemas.openxmlformats.org/officeDocument/2006/relationships/image" Target="../media/image54.png"/><Relationship Id="rId1" Type="http://schemas.openxmlformats.org/officeDocument/2006/relationships/slideLayout" Target="../slideLayouts/slideLayout2.xml"/><Relationship Id="rId2" Type="http://schemas.openxmlformats.org/officeDocument/2006/relationships/image" Target="../media/image53.pn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25.png"/><Relationship Id="rId5" Type="http://schemas.openxmlformats.org/officeDocument/2006/relationships/image" Target="../media/image51.png"/><Relationship Id="rId1" Type="http://schemas.openxmlformats.org/officeDocument/2006/relationships/slideLayout" Target="../slideLayouts/slideLayout2.xml"/><Relationship Id="rId2" Type="http://schemas.openxmlformats.org/officeDocument/2006/relationships/image" Target="../media/image55.png"/></Relationships>
</file>

<file path=ppt/slides/_rels/slide22.xml.rels><?xml version="1.0" encoding="UTF-8" standalone="yes"?>
<Relationships xmlns="http://schemas.openxmlformats.org/package/2006/relationships"><Relationship Id="rId3" Type="http://schemas.openxmlformats.org/officeDocument/2006/relationships/image" Target="../media/image51.png"/><Relationship Id="rId4" Type="http://schemas.openxmlformats.org/officeDocument/2006/relationships/image" Target="../media/image13.png"/><Relationship Id="rId5"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image" Target="../media/image5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6.jpeg"/><Relationship Id="rId4" Type="http://schemas.openxmlformats.org/officeDocument/2006/relationships/image" Target="../media/image21.png"/><Relationship Id="rId5" Type="http://schemas.openxmlformats.org/officeDocument/2006/relationships/image" Target="../media/image19.jpeg"/><Relationship Id="rId6" Type="http://schemas.openxmlformats.org/officeDocument/2006/relationships/image" Target="../media/image24.png"/><Relationship Id="rId7" Type="http://schemas.openxmlformats.org/officeDocument/2006/relationships/hyperlink" Target="https://spice-shelf.sakura.ne.jp/new_spice_shelf/" TargetMode="External"/><Relationship Id="rId8" Type="http://schemas.openxmlformats.org/officeDocument/2006/relationships/image" Target="../media/image57.png"/><Relationship Id="rId9" Type="http://schemas.openxmlformats.org/officeDocument/2006/relationships/image" Target="../media/image58.jpg"/><Relationship Id="rId10" Type="http://schemas.openxmlformats.org/officeDocument/2006/relationships/image" Target="../media/image59.png"/><Relationship Id="rId11" Type="http://schemas.openxmlformats.org/officeDocument/2006/relationships/image" Target="../media/image60.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5.xml.rels><?xml version="1.0" encoding="UTF-8" standalone="yes"?>
<Relationships xmlns="http://schemas.openxmlformats.org/package/2006/relationships"><Relationship Id="rId3" Type="http://schemas.openxmlformats.org/officeDocument/2006/relationships/image" Target="../media/image61.jpeg"/><Relationship Id="rId4" Type="http://schemas.openxmlformats.org/officeDocument/2006/relationships/image" Target="../media/image62.jpeg"/><Relationship Id="rId5" Type="http://schemas.openxmlformats.org/officeDocument/2006/relationships/image" Target="../media/image63.jpeg"/><Relationship Id="rId6" Type="http://schemas.openxmlformats.org/officeDocument/2006/relationships/image" Target="../media/image19.jpeg"/><Relationship Id="rId7" Type="http://schemas.openxmlformats.org/officeDocument/2006/relationships/image" Target="../media/image13.png"/><Relationship Id="rId8"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6.xml.rels><?xml version="1.0" encoding="UTF-8" standalone="yes"?>
<Relationships xmlns="http://schemas.openxmlformats.org/package/2006/relationships"><Relationship Id="rId9" Type="http://schemas.openxmlformats.org/officeDocument/2006/relationships/image" Target="../media/image70.png"/><Relationship Id="rId20" Type="http://schemas.openxmlformats.org/officeDocument/2006/relationships/image" Target="../media/image77.jpeg"/><Relationship Id="rId21" Type="http://schemas.openxmlformats.org/officeDocument/2006/relationships/image" Target="../media/image78.jpeg"/><Relationship Id="rId22" Type="http://schemas.openxmlformats.org/officeDocument/2006/relationships/image" Target="../media/image79.jpeg"/><Relationship Id="rId23" Type="http://schemas.openxmlformats.org/officeDocument/2006/relationships/image" Target="../media/image80.png"/><Relationship Id="rId24" Type="http://schemas.openxmlformats.org/officeDocument/2006/relationships/image" Target="../media/image81.png"/><Relationship Id="rId25" Type="http://schemas.microsoft.com/office/2007/relationships/hdphoto" Target="../media/hdphoto2.wdp"/><Relationship Id="rId10" Type="http://schemas.openxmlformats.org/officeDocument/2006/relationships/image" Target="../media/image22.png"/><Relationship Id="rId11" Type="http://schemas.openxmlformats.org/officeDocument/2006/relationships/image" Target="../media/image56.jpeg"/><Relationship Id="rId12" Type="http://schemas.openxmlformats.org/officeDocument/2006/relationships/image" Target="../media/image60.png"/><Relationship Id="rId13" Type="http://schemas.openxmlformats.org/officeDocument/2006/relationships/image" Target="../media/image13.png"/><Relationship Id="rId14" Type="http://schemas.openxmlformats.org/officeDocument/2006/relationships/image" Target="../media/image71.png"/><Relationship Id="rId15" Type="http://schemas.openxmlformats.org/officeDocument/2006/relationships/image" Target="../media/image72.jpg"/><Relationship Id="rId16" Type="http://schemas.openxmlformats.org/officeDocument/2006/relationships/image" Target="../media/image73.png"/><Relationship Id="rId17" Type="http://schemas.openxmlformats.org/officeDocument/2006/relationships/image" Target="../media/image74.png"/><Relationship Id="rId18" Type="http://schemas.openxmlformats.org/officeDocument/2006/relationships/image" Target="../media/image75.png"/><Relationship Id="rId19" Type="http://schemas.openxmlformats.org/officeDocument/2006/relationships/image" Target="../media/image76.png"/><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4.emf"/><Relationship Id="rId4" Type="http://schemas.openxmlformats.org/officeDocument/2006/relationships/image" Target="../media/image65.jpeg"/><Relationship Id="rId5" Type="http://schemas.openxmlformats.org/officeDocument/2006/relationships/image" Target="../media/image66.jpeg"/><Relationship Id="rId6" Type="http://schemas.openxmlformats.org/officeDocument/2006/relationships/image" Target="../media/image67.jpeg"/><Relationship Id="rId7" Type="http://schemas.openxmlformats.org/officeDocument/2006/relationships/image" Target="../media/image68.jpeg"/><Relationship Id="rId8" Type="http://schemas.openxmlformats.org/officeDocument/2006/relationships/image" Target="../media/image69.jpeg"/></Relationships>
</file>

<file path=ppt/slides/_rels/slide27.xml.rels><?xml version="1.0" encoding="UTF-8" standalone="yes"?>
<Relationships xmlns="http://schemas.openxmlformats.org/package/2006/relationships"><Relationship Id="rId3" Type="http://schemas.openxmlformats.org/officeDocument/2006/relationships/image" Target="../media/image82.jpeg"/><Relationship Id="rId4" Type="http://schemas.openxmlformats.org/officeDocument/2006/relationships/image" Target="../media/image19.jpeg"/><Relationship Id="rId5" Type="http://schemas.openxmlformats.org/officeDocument/2006/relationships/image" Target="../media/image83.png"/><Relationship Id="rId6" Type="http://schemas.openxmlformats.org/officeDocument/2006/relationships/image" Target="../media/image12.png"/><Relationship Id="rId7" Type="http://schemas.openxmlformats.org/officeDocument/2006/relationships/image" Target="../media/image84.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1" Type="http://schemas.openxmlformats.org/officeDocument/2006/relationships/image" Target="../media/image60.png"/><Relationship Id="rId12" Type="http://schemas.openxmlformats.org/officeDocument/2006/relationships/image" Target="../media/image85.png"/><Relationship Id="rId13" Type="http://schemas.openxmlformats.org/officeDocument/2006/relationships/image" Target="../media/image86.png"/><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6.jpeg"/><Relationship Id="rId4" Type="http://schemas.openxmlformats.org/officeDocument/2006/relationships/image" Target="../media/image21.png"/><Relationship Id="rId5" Type="http://schemas.openxmlformats.org/officeDocument/2006/relationships/image" Target="../media/image19.jpeg"/><Relationship Id="rId6" Type="http://schemas.openxmlformats.org/officeDocument/2006/relationships/image" Target="../media/image24.png"/><Relationship Id="rId7" Type="http://schemas.openxmlformats.org/officeDocument/2006/relationships/hyperlink" Target="https://spice-shelf.sakura.ne.jp/new_spice_shelf/)" TargetMode="External"/><Relationship Id="rId8" Type="http://schemas.openxmlformats.org/officeDocument/2006/relationships/image" Target="../media/image57.png"/><Relationship Id="rId9" Type="http://schemas.openxmlformats.org/officeDocument/2006/relationships/image" Target="../media/image58.jpg"/><Relationship Id="rId10" Type="http://schemas.openxmlformats.org/officeDocument/2006/relationships/image" Target="../media/image59.png"/></Relationships>
</file>

<file path=ppt/slides/_rels/slide3.xml.rels><?xml version="1.0" encoding="UTF-8" standalone="yes"?>
<Relationships xmlns="http://schemas.openxmlformats.org/package/2006/relationships"><Relationship Id="rId3" Type="http://schemas.openxmlformats.org/officeDocument/2006/relationships/image" Target="../media/image19.jpeg"/><Relationship Id="rId4" Type="http://schemas.openxmlformats.org/officeDocument/2006/relationships/image" Target="../media/image12.png"/><Relationship Id="rId5" Type="http://schemas.openxmlformats.org/officeDocument/2006/relationships/image" Target="../media/image20.png"/><Relationship Id="rId6" Type="http://schemas.openxmlformats.org/officeDocument/2006/relationships/image" Target="../media/image21.png"/><Relationship Id="rId7" Type="http://schemas.openxmlformats.org/officeDocument/2006/relationships/image" Target="../media/image22.png"/><Relationship Id="rId8" Type="http://schemas.openxmlformats.org/officeDocument/2006/relationships/image" Target="../media/image23.png"/><Relationship Id="rId9" Type="http://schemas.openxmlformats.org/officeDocument/2006/relationships/image" Target="../media/image13.png"/><Relationship Id="rId10" Type="http://schemas.openxmlformats.org/officeDocument/2006/relationships/image" Target="../media/image14.png"/><Relationship Id="rId11" Type="http://schemas.openxmlformats.org/officeDocument/2006/relationships/image" Target="../media/image24.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25.png"/><Relationship Id="rId6"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7.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29.tiff"/></Relationships>
</file>

<file path=ppt/slides/_rels/slide8.xml.rels><?xml version="1.0" encoding="UTF-8" standalone="yes"?>
<Relationships xmlns="http://schemas.openxmlformats.org/package/2006/relationships"><Relationship Id="rId3" Type="http://schemas.openxmlformats.org/officeDocument/2006/relationships/image" Target="../media/image30.tiff"/><Relationship Id="rId4" Type="http://schemas.openxmlformats.org/officeDocument/2006/relationships/image" Target="../media/image31.tiff"/><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rotWithShape="1">
          <a:blip r:embed="rId3">
            <a:alphaModFix amt="70000"/>
            <a:extLst>
              <a:ext uri="{28A0092B-C50C-407E-A947-70E740481C1C}">
                <a14:useLocalDpi xmlns:a14="http://schemas.microsoft.com/office/drawing/2010/main"/>
              </a:ext>
            </a:extLst>
          </a:blip>
          <a:srcRect/>
          <a:stretch/>
        </p:blipFill>
        <p:spPr>
          <a:xfrm>
            <a:off x="20649" y="9642"/>
            <a:ext cx="12156622" cy="6841574"/>
          </a:xfrm>
          <a:prstGeom prst="rect">
            <a:avLst/>
          </a:prstGeom>
          <a:effectLst>
            <a:softEdge rad="0"/>
          </a:effectLst>
        </p:spPr>
      </p:pic>
      <p:grpSp>
        <p:nvGrpSpPr>
          <p:cNvPr id="4" name="図形グループ 3"/>
          <p:cNvGrpSpPr/>
          <p:nvPr/>
        </p:nvGrpSpPr>
        <p:grpSpPr>
          <a:xfrm>
            <a:off x="3815337" y="74722"/>
            <a:ext cx="4596702" cy="1451217"/>
            <a:chOff x="6109357" y="2340093"/>
            <a:chExt cx="4596702" cy="1451217"/>
          </a:xfrm>
        </p:grpSpPr>
        <p:grpSp>
          <p:nvGrpSpPr>
            <p:cNvPr id="19" name="図形グループ 18"/>
            <p:cNvGrpSpPr/>
            <p:nvPr/>
          </p:nvGrpSpPr>
          <p:grpSpPr>
            <a:xfrm>
              <a:off x="6109357" y="2656229"/>
              <a:ext cx="4596702" cy="1135081"/>
              <a:chOff x="1052747" y="1802880"/>
              <a:chExt cx="10103660" cy="2480707"/>
            </a:xfrm>
          </p:grpSpPr>
          <p:pic>
            <p:nvPicPr>
              <p:cNvPr id="5" name="図 4"/>
              <p:cNvPicPr>
                <a:picLocks noChangeAspect="1"/>
              </p:cNvPicPr>
              <p:nvPr/>
            </p:nvPicPr>
            <p:blipFill>
              <a:blip r:embed="rId4" cstate="screen">
                <a:grayscl/>
                <a:extLst>
                  <a:ext uri="{28A0092B-C50C-407E-A947-70E740481C1C}">
                    <a14:useLocalDpi xmlns:a14="http://schemas.microsoft.com/office/drawing/2010/main"/>
                  </a:ext>
                </a:extLst>
              </a:blip>
              <a:stretch>
                <a:fillRect/>
              </a:stretch>
            </p:blipFill>
            <p:spPr>
              <a:xfrm>
                <a:off x="4339802" y="2247900"/>
                <a:ext cx="239215" cy="1093672"/>
              </a:xfrm>
              <a:prstGeom prst="rect">
                <a:avLst/>
              </a:prstGeom>
            </p:spPr>
          </p:pic>
          <p:pic>
            <p:nvPicPr>
              <p:cNvPr id="6" name="図 5"/>
              <p:cNvPicPr>
                <a:picLocks noChangeAspect="1"/>
              </p:cNvPicPr>
              <p:nvPr/>
            </p:nvPicPr>
            <p:blipFill>
              <a:blip r:embed="rId5" cstate="screen">
                <a:grayscl/>
                <a:extLst>
                  <a:ext uri="{28A0092B-C50C-407E-A947-70E740481C1C}">
                    <a14:useLocalDpi xmlns:a14="http://schemas.microsoft.com/office/drawing/2010/main"/>
                  </a:ext>
                </a:extLst>
              </a:blip>
              <a:stretch>
                <a:fillRect/>
              </a:stretch>
            </p:blipFill>
            <p:spPr>
              <a:xfrm>
                <a:off x="7261243" y="2542191"/>
                <a:ext cx="529466" cy="856715"/>
              </a:xfrm>
              <a:prstGeom prst="rect">
                <a:avLst/>
              </a:prstGeom>
            </p:spPr>
          </p:pic>
          <p:pic>
            <p:nvPicPr>
              <p:cNvPr id="7" name="図 6"/>
              <p:cNvPicPr>
                <a:picLocks noChangeAspect="1"/>
              </p:cNvPicPr>
              <p:nvPr/>
            </p:nvPicPr>
            <p:blipFill>
              <a:blip r:embed="rId6" cstate="screen">
                <a:grayscl/>
                <a:extLst>
                  <a:ext uri="{28A0092B-C50C-407E-A947-70E740481C1C}">
                    <a14:useLocalDpi xmlns:a14="http://schemas.microsoft.com/office/drawing/2010/main"/>
                  </a:ext>
                </a:extLst>
              </a:blip>
              <a:stretch>
                <a:fillRect/>
              </a:stretch>
            </p:blipFill>
            <p:spPr>
              <a:xfrm>
                <a:off x="8623115" y="2197937"/>
                <a:ext cx="280402" cy="1212650"/>
              </a:xfrm>
              <a:prstGeom prst="rect">
                <a:avLst/>
              </a:prstGeom>
            </p:spPr>
          </p:pic>
          <p:pic>
            <p:nvPicPr>
              <p:cNvPr id="8" name="図 7"/>
              <p:cNvPicPr>
                <a:picLocks noChangeAspect="1"/>
              </p:cNvPicPr>
              <p:nvPr/>
            </p:nvPicPr>
            <p:blipFill>
              <a:blip r:embed="rId7" cstate="screen">
                <a:grayscl/>
                <a:extLst>
                  <a:ext uri="{28A0092B-C50C-407E-A947-70E740481C1C}">
                    <a14:useLocalDpi xmlns:a14="http://schemas.microsoft.com/office/drawing/2010/main"/>
                  </a:ext>
                </a:extLst>
              </a:blip>
              <a:stretch>
                <a:fillRect/>
              </a:stretch>
            </p:blipFill>
            <p:spPr>
              <a:xfrm>
                <a:off x="4698717" y="2607070"/>
                <a:ext cx="541702" cy="726959"/>
              </a:xfrm>
              <a:prstGeom prst="rect">
                <a:avLst/>
              </a:prstGeom>
            </p:spPr>
          </p:pic>
          <p:pic>
            <p:nvPicPr>
              <p:cNvPr id="9" name="図 8"/>
              <p:cNvPicPr>
                <a:picLocks noChangeAspect="1"/>
              </p:cNvPicPr>
              <p:nvPr/>
            </p:nvPicPr>
            <p:blipFill>
              <a:blip r:embed="rId8" cstate="screen">
                <a:grayscl/>
                <a:extLst>
                  <a:ext uri="{28A0092B-C50C-407E-A947-70E740481C1C}">
                    <a14:useLocalDpi xmlns:a14="http://schemas.microsoft.com/office/drawing/2010/main"/>
                  </a:ext>
                </a:extLst>
              </a:blip>
              <a:stretch>
                <a:fillRect/>
              </a:stretch>
            </p:blipFill>
            <p:spPr>
              <a:xfrm>
                <a:off x="2730303" y="2076579"/>
                <a:ext cx="829664" cy="1264993"/>
              </a:xfrm>
              <a:prstGeom prst="rect">
                <a:avLst/>
              </a:prstGeom>
            </p:spPr>
          </p:pic>
          <p:pic>
            <p:nvPicPr>
              <p:cNvPr id="10" name="図 9"/>
              <p:cNvPicPr>
                <a:picLocks noChangeAspect="1"/>
              </p:cNvPicPr>
              <p:nvPr/>
            </p:nvPicPr>
            <p:blipFill>
              <a:blip r:embed="rId9" cstate="screen">
                <a:grayscl/>
                <a:extLst>
                  <a:ext uri="{28A0092B-C50C-407E-A947-70E740481C1C}">
                    <a14:useLocalDpi xmlns:a14="http://schemas.microsoft.com/office/drawing/2010/main"/>
                  </a:ext>
                </a:extLst>
              </a:blip>
              <a:stretch>
                <a:fillRect/>
              </a:stretch>
            </p:blipFill>
            <p:spPr>
              <a:xfrm>
                <a:off x="9050566" y="2240486"/>
                <a:ext cx="531633" cy="1168729"/>
              </a:xfrm>
              <a:prstGeom prst="rect">
                <a:avLst/>
              </a:prstGeom>
            </p:spPr>
          </p:pic>
          <p:pic>
            <p:nvPicPr>
              <p:cNvPr id="11" name="図 10"/>
              <p:cNvPicPr>
                <a:picLocks noChangeAspect="1"/>
              </p:cNvPicPr>
              <p:nvPr/>
            </p:nvPicPr>
            <p:blipFill>
              <a:blip r:embed="rId10" cstate="screen">
                <a:grayscl/>
                <a:extLst>
                  <a:ext uri="{28A0092B-C50C-407E-A947-70E740481C1C}">
                    <a14:useLocalDpi xmlns:a14="http://schemas.microsoft.com/office/drawing/2010/main"/>
                  </a:ext>
                </a:extLst>
              </a:blip>
              <a:stretch>
                <a:fillRect/>
              </a:stretch>
            </p:blipFill>
            <p:spPr>
              <a:xfrm>
                <a:off x="5403470" y="2607070"/>
                <a:ext cx="592476" cy="726959"/>
              </a:xfrm>
              <a:prstGeom prst="rect">
                <a:avLst/>
              </a:prstGeom>
            </p:spPr>
          </p:pic>
          <p:pic>
            <p:nvPicPr>
              <p:cNvPr id="12" name="図 11"/>
              <p:cNvPicPr>
                <a:picLocks noChangeAspect="1"/>
              </p:cNvPicPr>
              <p:nvPr/>
            </p:nvPicPr>
            <p:blipFill>
              <a:blip r:embed="rId11" cstate="screen">
                <a:grayscl/>
                <a:extLst>
                  <a:ext uri="{BEBA8EAE-BF5A-486C-A8C5-ECC9F3942E4B}">
                    <a14:imgProps xmlns:a14="http://schemas.microsoft.com/office/drawing/2010/main">
                      <a14:imgLayer r:embed="rId12">
                        <a14:imgEffect>
                          <a14:backgroundRemoval t="0" b="89931" l="9963" r="100000"/>
                        </a14:imgEffect>
                      </a14:imgLayer>
                    </a14:imgProps>
                  </a:ext>
                  <a:ext uri="{28A0092B-C50C-407E-A947-70E740481C1C}">
                    <a14:useLocalDpi xmlns:a14="http://schemas.microsoft.com/office/drawing/2010/main"/>
                  </a:ext>
                </a:extLst>
              </a:blip>
              <a:stretch>
                <a:fillRect/>
              </a:stretch>
            </p:blipFill>
            <p:spPr>
              <a:xfrm>
                <a:off x="3662199" y="2501797"/>
                <a:ext cx="533937" cy="865071"/>
              </a:xfrm>
              <a:prstGeom prst="rect">
                <a:avLst/>
              </a:prstGeom>
            </p:spPr>
          </p:pic>
          <p:pic>
            <p:nvPicPr>
              <p:cNvPr id="13" name="図 12"/>
              <p:cNvPicPr>
                <a:picLocks noChangeAspect="1"/>
              </p:cNvPicPr>
              <p:nvPr/>
            </p:nvPicPr>
            <p:blipFill>
              <a:blip r:embed="rId8" cstate="screen">
                <a:grayscl/>
                <a:extLst>
                  <a:ext uri="{28A0092B-C50C-407E-A947-70E740481C1C}">
                    <a14:useLocalDpi xmlns:a14="http://schemas.microsoft.com/office/drawing/2010/main"/>
                  </a:ext>
                </a:extLst>
              </a:blip>
              <a:stretch>
                <a:fillRect/>
              </a:stretch>
            </p:blipFill>
            <p:spPr>
              <a:xfrm>
                <a:off x="6364535" y="2069036"/>
                <a:ext cx="829664" cy="1264993"/>
              </a:xfrm>
              <a:prstGeom prst="rect">
                <a:avLst/>
              </a:prstGeom>
            </p:spPr>
          </p:pic>
          <p:pic>
            <p:nvPicPr>
              <p:cNvPr id="14" name="図 13"/>
              <p:cNvPicPr>
                <a:picLocks noChangeAspect="1"/>
              </p:cNvPicPr>
              <p:nvPr/>
            </p:nvPicPr>
            <p:blipFill>
              <a:blip r:embed="rId10" cstate="screen">
                <a:grayscl/>
                <a:extLst>
                  <a:ext uri="{28A0092B-C50C-407E-A947-70E740481C1C}">
                    <a14:useLocalDpi xmlns:a14="http://schemas.microsoft.com/office/drawing/2010/main"/>
                  </a:ext>
                </a:extLst>
              </a:blip>
              <a:stretch>
                <a:fillRect/>
              </a:stretch>
            </p:blipFill>
            <p:spPr>
              <a:xfrm>
                <a:off x="7891501" y="2635254"/>
                <a:ext cx="592476" cy="726959"/>
              </a:xfrm>
              <a:prstGeom prst="rect">
                <a:avLst/>
              </a:prstGeom>
            </p:spPr>
          </p:pic>
          <p:pic>
            <p:nvPicPr>
              <p:cNvPr id="15" name="図 14"/>
              <p:cNvPicPr>
                <a:picLocks noChangeAspect="1"/>
              </p:cNvPicPr>
              <p:nvPr/>
            </p:nvPicPr>
            <p:blipFill rotWithShape="1">
              <a:blip r:embed="rId13" cstate="screen">
                <a:grayscl/>
                <a:extLst>
                  <a:ext uri="{28A0092B-C50C-407E-A947-70E740481C1C}">
                    <a14:useLocalDpi xmlns:a14="http://schemas.microsoft.com/office/drawing/2010/main"/>
                  </a:ext>
                </a:extLst>
              </a:blip>
              <a:srcRect/>
              <a:stretch/>
            </p:blipFill>
            <p:spPr>
              <a:xfrm>
                <a:off x="1052747" y="3225028"/>
                <a:ext cx="10103660" cy="1058559"/>
              </a:xfrm>
              <a:prstGeom prst="rect">
                <a:avLst/>
              </a:prstGeom>
            </p:spPr>
          </p:pic>
          <p:grpSp>
            <p:nvGrpSpPr>
              <p:cNvPr id="16" name="図形グループ 15"/>
              <p:cNvGrpSpPr/>
              <p:nvPr/>
            </p:nvGrpSpPr>
            <p:grpSpPr>
              <a:xfrm>
                <a:off x="1684516" y="1802880"/>
                <a:ext cx="642841" cy="1608380"/>
                <a:chOff x="48077" y="-2021154"/>
                <a:chExt cx="2117643" cy="5298314"/>
              </a:xfrm>
            </p:grpSpPr>
            <p:pic>
              <p:nvPicPr>
                <p:cNvPr id="17" name="図 16"/>
                <p:cNvPicPr>
                  <a:picLocks noChangeAspect="1"/>
                </p:cNvPicPr>
                <p:nvPr/>
              </p:nvPicPr>
              <p:blipFill>
                <a:blip r:embed="rId14" cstate="screen">
                  <a:grayscl/>
                  <a:extLst>
                    <a:ext uri="{28A0092B-C50C-407E-A947-70E740481C1C}">
                      <a14:useLocalDpi xmlns:a14="http://schemas.microsoft.com/office/drawing/2010/main"/>
                    </a:ext>
                  </a:extLst>
                </a:blip>
                <a:stretch>
                  <a:fillRect/>
                </a:stretch>
              </p:blipFill>
              <p:spPr>
                <a:xfrm>
                  <a:off x="48077" y="-2021154"/>
                  <a:ext cx="2117643" cy="5298314"/>
                </a:xfrm>
                <a:prstGeom prst="rect">
                  <a:avLst/>
                </a:prstGeom>
              </p:spPr>
            </p:pic>
            <p:sp>
              <p:nvSpPr>
                <p:cNvPr id="18" name="フリーフォーム 17"/>
                <p:cNvSpPr/>
                <p:nvPr/>
              </p:nvSpPr>
              <p:spPr>
                <a:xfrm>
                  <a:off x="190500" y="571500"/>
                  <a:ext cx="1847850" cy="2667000"/>
                </a:xfrm>
                <a:custGeom>
                  <a:avLst/>
                  <a:gdLst>
                    <a:gd name="connsiteX0" fmla="*/ 0 w 1847850"/>
                    <a:gd name="connsiteY0" fmla="*/ 285750 h 2667000"/>
                    <a:gd name="connsiteX1" fmla="*/ 0 w 1847850"/>
                    <a:gd name="connsiteY1" fmla="*/ 285750 h 2667000"/>
                    <a:gd name="connsiteX2" fmla="*/ 171450 w 1847850"/>
                    <a:gd name="connsiteY2" fmla="*/ 247650 h 2667000"/>
                    <a:gd name="connsiteX3" fmla="*/ 228600 w 1847850"/>
                    <a:gd name="connsiteY3" fmla="*/ 209550 h 2667000"/>
                    <a:gd name="connsiteX4" fmla="*/ 285750 w 1847850"/>
                    <a:gd name="connsiteY4" fmla="*/ 190500 h 2667000"/>
                    <a:gd name="connsiteX5" fmla="*/ 476250 w 1847850"/>
                    <a:gd name="connsiteY5" fmla="*/ 152400 h 2667000"/>
                    <a:gd name="connsiteX6" fmla="*/ 800100 w 1847850"/>
                    <a:gd name="connsiteY6" fmla="*/ 114300 h 2667000"/>
                    <a:gd name="connsiteX7" fmla="*/ 933450 w 1847850"/>
                    <a:gd name="connsiteY7" fmla="*/ 76200 h 2667000"/>
                    <a:gd name="connsiteX8" fmla="*/ 990600 w 1847850"/>
                    <a:gd name="connsiteY8" fmla="*/ 38100 h 2667000"/>
                    <a:gd name="connsiteX9" fmla="*/ 1104900 w 1847850"/>
                    <a:gd name="connsiteY9" fmla="*/ 0 h 2667000"/>
                    <a:gd name="connsiteX10" fmla="*/ 1352550 w 1847850"/>
                    <a:gd name="connsiteY10" fmla="*/ 19050 h 2667000"/>
                    <a:gd name="connsiteX11" fmla="*/ 1466850 w 1847850"/>
                    <a:gd name="connsiteY11" fmla="*/ 57150 h 2667000"/>
                    <a:gd name="connsiteX12" fmla="*/ 1524000 w 1847850"/>
                    <a:gd name="connsiteY12" fmla="*/ 114300 h 2667000"/>
                    <a:gd name="connsiteX13" fmla="*/ 1581150 w 1847850"/>
                    <a:gd name="connsiteY13" fmla="*/ 152400 h 2667000"/>
                    <a:gd name="connsiteX14" fmla="*/ 1657350 w 1847850"/>
                    <a:gd name="connsiteY14" fmla="*/ 266700 h 2667000"/>
                    <a:gd name="connsiteX15" fmla="*/ 1695450 w 1847850"/>
                    <a:gd name="connsiteY15" fmla="*/ 323850 h 2667000"/>
                    <a:gd name="connsiteX16" fmla="*/ 1733550 w 1847850"/>
                    <a:gd name="connsiteY16" fmla="*/ 438150 h 2667000"/>
                    <a:gd name="connsiteX17" fmla="*/ 1752600 w 1847850"/>
                    <a:gd name="connsiteY17" fmla="*/ 666750 h 2667000"/>
                    <a:gd name="connsiteX18" fmla="*/ 1790700 w 1847850"/>
                    <a:gd name="connsiteY18" fmla="*/ 838200 h 2667000"/>
                    <a:gd name="connsiteX19" fmla="*/ 1809750 w 1847850"/>
                    <a:gd name="connsiteY19" fmla="*/ 933450 h 2667000"/>
                    <a:gd name="connsiteX20" fmla="*/ 1828800 w 1847850"/>
                    <a:gd name="connsiteY20" fmla="*/ 1009650 h 2667000"/>
                    <a:gd name="connsiteX21" fmla="*/ 1847850 w 1847850"/>
                    <a:gd name="connsiteY21" fmla="*/ 1352550 h 2667000"/>
                    <a:gd name="connsiteX22" fmla="*/ 1809750 w 1847850"/>
                    <a:gd name="connsiteY22" fmla="*/ 2171700 h 2667000"/>
                    <a:gd name="connsiteX23" fmla="*/ 1771650 w 1847850"/>
                    <a:gd name="connsiteY23" fmla="*/ 2343150 h 2667000"/>
                    <a:gd name="connsiteX24" fmla="*/ 1752600 w 1847850"/>
                    <a:gd name="connsiteY24" fmla="*/ 2438400 h 2667000"/>
                    <a:gd name="connsiteX25" fmla="*/ 1733550 w 1847850"/>
                    <a:gd name="connsiteY25" fmla="*/ 2495550 h 2667000"/>
                    <a:gd name="connsiteX26" fmla="*/ 1676400 w 1847850"/>
                    <a:gd name="connsiteY26" fmla="*/ 2514600 h 2667000"/>
                    <a:gd name="connsiteX27" fmla="*/ 1619250 w 1847850"/>
                    <a:gd name="connsiteY27" fmla="*/ 2552700 h 2667000"/>
                    <a:gd name="connsiteX28" fmla="*/ 1409700 w 1847850"/>
                    <a:gd name="connsiteY28" fmla="*/ 2609850 h 2667000"/>
                    <a:gd name="connsiteX29" fmla="*/ 1200150 w 1847850"/>
                    <a:gd name="connsiteY29" fmla="*/ 2667000 h 2667000"/>
                    <a:gd name="connsiteX30" fmla="*/ 971550 w 1847850"/>
                    <a:gd name="connsiteY30" fmla="*/ 2647950 h 2667000"/>
                    <a:gd name="connsiteX31" fmla="*/ 857250 w 1847850"/>
                    <a:gd name="connsiteY31" fmla="*/ 2609850 h 2667000"/>
                    <a:gd name="connsiteX32" fmla="*/ 800100 w 1847850"/>
                    <a:gd name="connsiteY32" fmla="*/ 2590800 h 2667000"/>
                    <a:gd name="connsiteX33" fmla="*/ 304800 w 1847850"/>
                    <a:gd name="connsiteY33" fmla="*/ 2590800 h 2667000"/>
                    <a:gd name="connsiteX34" fmla="*/ 247650 w 1847850"/>
                    <a:gd name="connsiteY34" fmla="*/ 2533650 h 2667000"/>
                    <a:gd name="connsiteX35" fmla="*/ 190500 w 1847850"/>
                    <a:gd name="connsiteY35" fmla="*/ 2362200 h 2667000"/>
                    <a:gd name="connsiteX36" fmla="*/ 171450 w 1847850"/>
                    <a:gd name="connsiteY36" fmla="*/ 2305050 h 2667000"/>
                    <a:gd name="connsiteX37" fmla="*/ 152400 w 1847850"/>
                    <a:gd name="connsiteY37" fmla="*/ 2228850 h 2667000"/>
                    <a:gd name="connsiteX38" fmla="*/ 133350 w 1847850"/>
                    <a:gd name="connsiteY38" fmla="*/ 1905000 h 2667000"/>
                    <a:gd name="connsiteX39" fmla="*/ 95250 w 1847850"/>
                    <a:gd name="connsiteY39" fmla="*/ 1733550 h 2667000"/>
                    <a:gd name="connsiteX40" fmla="*/ 76200 w 1847850"/>
                    <a:gd name="connsiteY40" fmla="*/ 1619250 h 2667000"/>
                    <a:gd name="connsiteX41" fmla="*/ 57150 w 1847850"/>
                    <a:gd name="connsiteY41" fmla="*/ 1162050 h 2667000"/>
                    <a:gd name="connsiteX42" fmla="*/ 19050 w 1847850"/>
                    <a:gd name="connsiteY42" fmla="*/ 933450 h 2667000"/>
                    <a:gd name="connsiteX43" fmla="*/ 0 w 1847850"/>
                    <a:gd name="connsiteY43" fmla="*/ 781050 h 2667000"/>
                    <a:gd name="connsiteX44" fmla="*/ 0 w 1847850"/>
                    <a:gd name="connsiteY44" fmla="*/ 285750 h 266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847850" h="2667000">
                      <a:moveTo>
                        <a:pt x="0" y="285750"/>
                      </a:moveTo>
                      <a:lnTo>
                        <a:pt x="0" y="285750"/>
                      </a:lnTo>
                      <a:cubicBezTo>
                        <a:pt x="57150" y="273050"/>
                        <a:pt x="115910" y="266163"/>
                        <a:pt x="171450" y="247650"/>
                      </a:cubicBezTo>
                      <a:cubicBezTo>
                        <a:pt x="193170" y="240410"/>
                        <a:pt x="208122" y="219789"/>
                        <a:pt x="228600" y="209550"/>
                      </a:cubicBezTo>
                      <a:cubicBezTo>
                        <a:pt x="246561" y="200570"/>
                        <a:pt x="266442" y="196017"/>
                        <a:pt x="285750" y="190500"/>
                      </a:cubicBezTo>
                      <a:cubicBezTo>
                        <a:pt x="374199" y="165229"/>
                        <a:pt x="373336" y="171112"/>
                        <a:pt x="476250" y="152400"/>
                      </a:cubicBezTo>
                      <a:cubicBezTo>
                        <a:pt x="677906" y="115735"/>
                        <a:pt x="465017" y="142224"/>
                        <a:pt x="800100" y="114300"/>
                      </a:cubicBezTo>
                      <a:cubicBezTo>
                        <a:pt x="824515" y="108196"/>
                        <a:pt x="906121" y="89865"/>
                        <a:pt x="933450" y="76200"/>
                      </a:cubicBezTo>
                      <a:cubicBezTo>
                        <a:pt x="953928" y="65961"/>
                        <a:pt x="969678" y="47399"/>
                        <a:pt x="990600" y="38100"/>
                      </a:cubicBezTo>
                      <a:cubicBezTo>
                        <a:pt x="1027300" y="21789"/>
                        <a:pt x="1104900" y="0"/>
                        <a:pt x="1104900" y="0"/>
                      </a:cubicBezTo>
                      <a:cubicBezTo>
                        <a:pt x="1187450" y="6350"/>
                        <a:pt x="1270769" y="6137"/>
                        <a:pt x="1352550" y="19050"/>
                      </a:cubicBezTo>
                      <a:cubicBezTo>
                        <a:pt x="1392219" y="25314"/>
                        <a:pt x="1466850" y="57150"/>
                        <a:pt x="1466850" y="57150"/>
                      </a:cubicBezTo>
                      <a:cubicBezTo>
                        <a:pt x="1485900" y="76200"/>
                        <a:pt x="1503304" y="97053"/>
                        <a:pt x="1524000" y="114300"/>
                      </a:cubicBezTo>
                      <a:cubicBezTo>
                        <a:pt x="1541589" y="128957"/>
                        <a:pt x="1566073" y="135170"/>
                        <a:pt x="1581150" y="152400"/>
                      </a:cubicBezTo>
                      <a:cubicBezTo>
                        <a:pt x="1611303" y="186861"/>
                        <a:pt x="1631950" y="228600"/>
                        <a:pt x="1657350" y="266700"/>
                      </a:cubicBezTo>
                      <a:cubicBezTo>
                        <a:pt x="1670050" y="285750"/>
                        <a:pt x="1688210" y="302130"/>
                        <a:pt x="1695450" y="323850"/>
                      </a:cubicBezTo>
                      <a:lnTo>
                        <a:pt x="1733550" y="438150"/>
                      </a:lnTo>
                      <a:cubicBezTo>
                        <a:pt x="1739900" y="514350"/>
                        <a:pt x="1744156" y="590754"/>
                        <a:pt x="1752600" y="666750"/>
                      </a:cubicBezTo>
                      <a:cubicBezTo>
                        <a:pt x="1773568" y="855463"/>
                        <a:pt x="1760155" y="716018"/>
                        <a:pt x="1790700" y="838200"/>
                      </a:cubicBezTo>
                      <a:cubicBezTo>
                        <a:pt x="1798553" y="869612"/>
                        <a:pt x="1802726" y="901842"/>
                        <a:pt x="1809750" y="933450"/>
                      </a:cubicBezTo>
                      <a:cubicBezTo>
                        <a:pt x="1815430" y="959008"/>
                        <a:pt x="1822450" y="984250"/>
                        <a:pt x="1828800" y="1009650"/>
                      </a:cubicBezTo>
                      <a:cubicBezTo>
                        <a:pt x="1835150" y="1123950"/>
                        <a:pt x="1847850" y="1238074"/>
                        <a:pt x="1847850" y="1352550"/>
                      </a:cubicBezTo>
                      <a:cubicBezTo>
                        <a:pt x="1847850" y="1484559"/>
                        <a:pt x="1831228" y="1967661"/>
                        <a:pt x="1809750" y="2171700"/>
                      </a:cubicBezTo>
                      <a:cubicBezTo>
                        <a:pt x="1804004" y="2226283"/>
                        <a:pt x="1783643" y="2289182"/>
                        <a:pt x="1771650" y="2343150"/>
                      </a:cubicBezTo>
                      <a:cubicBezTo>
                        <a:pt x="1764626" y="2374758"/>
                        <a:pt x="1760453" y="2406988"/>
                        <a:pt x="1752600" y="2438400"/>
                      </a:cubicBezTo>
                      <a:cubicBezTo>
                        <a:pt x="1747730" y="2457881"/>
                        <a:pt x="1747749" y="2481351"/>
                        <a:pt x="1733550" y="2495550"/>
                      </a:cubicBezTo>
                      <a:cubicBezTo>
                        <a:pt x="1719351" y="2509749"/>
                        <a:pt x="1694361" y="2505620"/>
                        <a:pt x="1676400" y="2514600"/>
                      </a:cubicBezTo>
                      <a:cubicBezTo>
                        <a:pt x="1655922" y="2524839"/>
                        <a:pt x="1640172" y="2543401"/>
                        <a:pt x="1619250" y="2552700"/>
                      </a:cubicBezTo>
                      <a:cubicBezTo>
                        <a:pt x="1497343" y="2606881"/>
                        <a:pt x="1525699" y="2578214"/>
                        <a:pt x="1409700" y="2609850"/>
                      </a:cubicBezTo>
                      <a:cubicBezTo>
                        <a:pt x="1143835" y="2682359"/>
                        <a:pt x="1432212" y="2620588"/>
                        <a:pt x="1200150" y="2667000"/>
                      </a:cubicBezTo>
                      <a:cubicBezTo>
                        <a:pt x="1123950" y="2660650"/>
                        <a:pt x="1046974" y="2660521"/>
                        <a:pt x="971550" y="2647950"/>
                      </a:cubicBezTo>
                      <a:cubicBezTo>
                        <a:pt x="931936" y="2641348"/>
                        <a:pt x="895350" y="2622550"/>
                        <a:pt x="857250" y="2609850"/>
                      </a:cubicBezTo>
                      <a:lnTo>
                        <a:pt x="800100" y="2590800"/>
                      </a:lnTo>
                      <a:cubicBezTo>
                        <a:pt x="609468" y="2614629"/>
                        <a:pt x="530306" y="2633754"/>
                        <a:pt x="304800" y="2590800"/>
                      </a:cubicBezTo>
                      <a:cubicBezTo>
                        <a:pt x="278335" y="2585759"/>
                        <a:pt x="266700" y="2552700"/>
                        <a:pt x="247650" y="2533650"/>
                      </a:cubicBezTo>
                      <a:lnTo>
                        <a:pt x="190500" y="2362200"/>
                      </a:lnTo>
                      <a:cubicBezTo>
                        <a:pt x="184150" y="2343150"/>
                        <a:pt x="176320" y="2324531"/>
                        <a:pt x="171450" y="2305050"/>
                      </a:cubicBezTo>
                      <a:lnTo>
                        <a:pt x="152400" y="2228850"/>
                      </a:lnTo>
                      <a:cubicBezTo>
                        <a:pt x="146050" y="2120900"/>
                        <a:pt x="142718" y="2012730"/>
                        <a:pt x="133350" y="1905000"/>
                      </a:cubicBezTo>
                      <a:cubicBezTo>
                        <a:pt x="115674" y="1701722"/>
                        <a:pt x="124084" y="1863304"/>
                        <a:pt x="95250" y="1733550"/>
                      </a:cubicBezTo>
                      <a:cubicBezTo>
                        <a:pt x="86871" y="1695844"/>
                        <a:pt x="82550" y="1657350"/>
                        <a:pt x="76200" y="1619250"/>
                      </a:cubicBezTo>
                      <a:cubicBezTo>
                        <a:pt x="69850" y="1466850"/>
                        <a:pt x="66970" y="1314266"/>
                        <a:pt x="57150" y="1162050"/>
                      </a:cubicBezTo>
                      <a:cubicBezTo>
                        <a:pt x="49399" y="1041911"/>
                        <a:pt x="35456" y="1040089"/>
                        <a:pt x="19050" y="933450"/>
                      </a:cubicBezTo>
                      <a:cubicBezTo>
                        <a:pt x="11265" y="882850"/>
                        <a:pt x="6350" y="831850"/>
                        <a:pt x="0" y="781050"/>
                      </a:cubicBezTo>
                      <a:cubicBezTo>
                        <a:pt x="19424" y="314878"/>
                        <a:pt x="0" y="368300"/>
                        <a:pt x="0" y="285750"/>
                      </a:cubicBezTo>
                      <a:close/>
                    </a:path>
                  </a:pathLst>
                </a:custGeom>
                <a:solidFill>
                  <a:srgbClr val="27D2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sp>
          <p:nvSpPr>
            <p:cNvPr id="25" name="テキスト ボックス 24"/>
            <p:cNvSpPr txBox="1"/>
            <p:nvPr/>
          </p:nvSpPr>
          <p:spPr>
            <a:xfrm>
              <a:off x="6957901" y="2340093"/>
              <a:ext cx="2800767" cy="307777"/>
            </a:xfrm>
            <a:prstGeom prst="rect">
              <a:avLst/>
            </a:prstGeom>
            <a:noFill/>
          </p:spPr>
          <p:txBody>
            <a:bodyPr wrap="none" rtlCol="0">
              <a:spAutoFit/>
            </a:bodyPr>
            <a:lstStyle/>
            <a:p>
              <a:r>
                <a:rPr kumimoji="1" lang="ja-JP" altLang="en-US" sz="1400" b="1" dirty="0" smtClean="0">
                  <a:latin typeface="+mn-ea"/>
                  <a:cs typeface="HGMaruGothicMPRO" charset="-128"/>
                </a:rPr>
                <a:t>あなたの買い物を迷わせない</a:t>
              </a:r>
              <a:r>
                <a:rPr kumimoji="1" lang="en-US" altLang="ja-JP" sz="1400" b="1" dirty="0" err="1" smtClean="0">
                  <a:latin typeface="+mn-ea"/>
                  <a:cs typeface="HGMaruGothicMPRO" charset="-128"/>
                </a:rPr>
                <a:t>IoT</a:t>
              </a:r>
              <a:endParaRPr kumimoji="1" lang="en-US" altLang="ja-JP" sz="1400" b="1" dirty="0" smtClean="0">
                <a:latin typeface="+mn-ea"/>
                <a:cs typeface="HGMaruGothicMPRO" charset="-128"/>
              </a:endParaRPr>
            </a:p>
          </p:txBody>
        </p:sp>
      </p:grpSp>
      <p:pic>
        <p:nvPicPr>
          <p:cNvPr id="27" name="図 26"/>
          <p:cNvPicPr>
            <a:picLocks noChangeAspect="1"/>
          </p:cNvPicPr>
          <p:nvPr/>
        </p:nvPicPr>
        <p:blipFill>
          <a:blip r:embed="rId15" cstate="screen">
            <a:alphaModFix amt="35000"/>
            <a:extLst>
              <a:ext uri="{28A0092B-C50C-407E-A947-70E740481C1C}">
                <a14:useLocalDpi xmlns:a14="http://schemas.microsoft.com/office/drawing/2010/main"/>
              </a:ext>
            </a:extLst>
          </a:blip>
          <a:stretch>
            <a:fillRect/>
          </a:stretch>
        </p:blipFill>
        <p:spPr>
          <a:xfrm flipH="1">
            <a:off x="314740" y="2362629"/>
            <a:ext cx="731631" cy="731631"/>
          </a:xfrm>
          <a:prstGeom prst="rect">
            <a:avLst/>
          </a:prstGeom>
        </p:spPr>
      </p:pic>
      <p:pic>
        <p:nvPicPr>
          <p:cNvPr id="28" name="図 27"/>
          <p:cNvPicPr>
            <a:picLocks noChangeAspect="1"/>
          </p:cNvPicPr>
          <p:nvPr/>
        </p:nvPicPr>
        <p:blipFill>
          <a:blip r:embed="rId16">
            <a:extLst>
              <a:ext uri="{28A0092B-C50C-407E-A947-70E740481C1C}">
                <a14:useLocalDpi xmlns:a14="http://schemas.microsoft.com/office/drawing/2010/main"/>
              </a:ext>
            </a:extLst>
          </a:blip>
          <a:stretch>
            <a:fillRect/>
          </a:stretch>
        </p:blipFill>
        <p:spPr>
          <a:xfrm>
            <a:off x="4578548" y="1441548"/>
            <a:ext cx="2886100" cy="5223021"/>
          </a:xfrm>
          <a:prstGeom prst="rect">
            <a:avLst/>
          </a:prstGeom>
        </p:spPr>
      </p:pic>
      <p:pic>
        <p:nvPicPr>
          <p:cNvPr id="20" name="図 19"/>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4827191" y="2123395"/>
            <a:ext cx="2369014" cy="4153800"/>
          </a:xfrm>
          <a:prstGeom prst="rect">
            <a:avLst/>
          </a:prstGeom>
        </p:spPr>
      </p:pic>
    </p:spTree>
    <p:extLst>
      <p:ext uri="{BB962C8B-B14F-4D97-AF65-F5344CB8AC3E}">
        <p14:creationId xmlns:p14="http://schemas.microsoft.com/office/powerpoint/2010/main" val="19652215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6205868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p:cNvSpPr/>
          <p:nvPr/>
        </p:nvSpPr>
        <p:spPr>
          <a:xfrm>
            <a:off x="-1" y="-22854"/>
            <a:ext cx="12192001" cy="6878320"/>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6" name="図 5"/>
          <p:cNvPicPr>
            <a:picLocks noChangeAspect="1"/>
          </p:cNvPicPr>
          <p:nvPr/>
        </p:nvPicPr>
        <p:blipFill rotWithShape="1">
          <a:blip r:embed="rId2">
            <a:extLst>
              <a:ext uri="{28A0092B-C50C-407E-A947-70E740481C1C}">
                <a14:useLocalDpi xmlns:a14="http://schemas.microsoft.com/office/drawing/2010/main"/>
              </a:ext>
            </a:extLst>
          </a:blip>
          <a:srcRect b="24118"/>
          <a:stretch/>
        </p:blipFill>
        <p:spPr>
          <a:xfrm>
            <a:off x="6555258" y="-22854"/>
            <a:ext cx="4994011" cy="6858000"/>
          </a:xfrm>
          <a:prstGeom prst="rect">
            <a:avLst/>
          </a:prstGeom>
        </p:spPr>
      </p:pic>
      <p:pic>
        <p:nvPicPr>
          <p:cNvPr id="2" name="図 1"/>
          <p:cNvPicPr>
            <a:picLocks noChangeAspect="1"/>
          </p:cNvPicPr>
          <p:nvPr/>
        </p:nvPicPr>
        <p:blipFill rotWithShape="1">
          <a:blip r:embed="rId3"/>
          <a:srcRect b="25846"/>
          <a:stretch/>
        </p:blipFill>
        <p:spPr>
          <a:xfrm>
            <a:off x="6998253" y="1315277"/>
            <a:ext cx="4173330" cy="5542723"/>
          </a:xfrm>
          <a:prstGeom prst="rect">
            <a:avLst/>
          </a:prstGeom>
        </p:spPr>
      </p:pic>
    </p:spTree>
    <p:extLst>
      <p:ext uri="{BB962C8B-B14F-4D97-AF65-F5344CB8AC3E}">
        <p14:creationId xmlns:p14="http://schemas.microsoft.com/office/powerpoint/2010/main" val="14616797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p:cNvSpPr/>
          <p:nvPr/>
        </p:nvSpPr>
        <p:spPr>
          <a:xfrm>
            <a:off x="-1" y="-7620"/>
            <a:ext cx="12192001" cy="6865620"/>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5" name="図 4"/>
          <p:cNvPicPr>
            <a:picLocks noChangeAspect="1"/>
          </p:cNvPicPr>
          <p:nvPr/>
        </p:nvPicPr>
        <p:blipFill rotWithShape="1">
          <a:blip r:embed="rId2">
            <a:extLst>
              <a:ext uri="{28A0092B-C50C-407E-A947-70E740481C1C}">
                <a14:useLocalDpi xmlns:a14="http://schemas.microsoft.com/office/drawing/2010/main"/>
              </a:ext>
            </a:extLst>
          </a:blip>
          <a:srcRect b="24118"/>
          <a:stretch/>
        </p:blipFill>
        <p:spPr>
          <a:xfrm>
            <a:off x="591780" y="0"/>
            <a:ext cx="4994011" cy="6858000"/>
          </a:xfrm>
          <a:prstGeom prst="rect">
            <a:avLst/>
          </a:prstGeom>
        </p:spPr>
      </p:pic>
      <p:pic>
        <p:nvPicPr>
          <p:cNvPr id="3" name="図 2"/>
          <p:cNvPicPr>
            <a:picLocks noChangeAspect="1"/>
          </p:cNvPicPr>
          <p:nvPr/>
        </p:nvPicPr>
        <p:blipFill rotWithShape="1">
          <a:blip r:embed="rId3"/>
          <a:srcRect t="22611" b="3890"/>
          <a:stretch/>
        </p:blipFill>
        <p:spPr>
          <a:xfrm>
            <a:off x="1002119" y="1311964"/>
            <a:ext cx="4213087" cy="5546036"/>
          </a:xfrm>
          <a:prstGeom prst="rect">
            <a:avLst/>
          </a:prstGeom>
        </p:spPr>
      </p:pic>
    </p:spTree>
    <p:extLst>
      <p:ext uri="{BB962C8B-B14F-4D97-AF65-F5344CB8AC3E}">
        <p14:creationId xmlns:p14="http://schemas.microsoft.com/office/powerpoint/2010/main" val="3593478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p:cNvSpPr/>
          <p:nvPr/>
        </p:nvSpPr>
        <p:spPr>
          <a:xfrm>
            <a:off x="-1" y="-20320"/>
            <a:ext cx="12192001" cy="6878320"/>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5" name="図 4"/>
          <p:cNvPicPr>
            <a:picLocks noChangeAspect="1"/>
          </p:cNvPicPr>
          <p:nvPr/>
        </p:nvPicPr>
        <p:blipFill rotWithShape="1">
          <a:blip r:embed="rId3">
            <a:extLst>
              <a:ext uri="{28A0092B-C50C-407E-A947-70E740481C1C}">
                <a14:useLocalDpi xmlns:a14="http://schemas.microsoft.com/office/drawing/2010/main"/>
              </a:ext>
            </a:extLst>
          </a:blip>
          <a:srcRect b="24118"/>
          <a:stretch/>
        </p:blipFill>
        <p:spPr>
          <a:xfrm>
            <a:off x="591780" y="0"/>
            <a:ext cx="4994011" cy="6858000"/>
          </a:xfrm>
          <a:prstGeom prst="rect">
            <a:avLst/>
          </a:prstGeom>
        </p:spPr>
      </p:pic>
      <p:pic>
        <p:nvPicPr>
          <p:cNvPr id="6" name="図 5"/>
          <p:cNvPicPr>
            <a:picLocks noChangeAspect="1"/>
          </p:cNvPicPr>
          <p:nvPr/>
        </p:nvPicPr>
        <p:blipFill rotWithShape="1">
          <a:blip r:embed="rId4"/>
          <a:srcRect t="14297" b="9697"/>
          <a:stretch/>
        </p:blipFill>
        <p:spPr>
          <a:xfrm>
            <a:off x="1040088" y="1280159"/>
            <a:ext cx="4097393" cy="5577841"/>
          </a:xfrm>
          <a:prstGeom prst="rect">
            <a:avLst/>
          </a:prstGeom>
        </p:spPr>
      </p:pic>
      <p:pic>
        <p:nvPicPr>
          <p:cNvPr id="2" name="図 1"/>
          <p:cNvPicPr>
            <a:picLocks noChangeAspect="1"/>
          </p:cNvPicPr>
          <p:nvPr/>
        </p:nvPicPr>
        <p:blipFill rotWithShape="1">
          <a:blip r:embed="rId5"/>
          <a:srcRect l="10740" t="31834" r="17166" b="8501"/>
          <a:stretch/>
        </p:blipFill>
        <p:spPr>
          <a:xfrm>
            <a:off x="5524829" y="2652427"/>
            <a:ext cx="2054531" cy="3045460"/>
          </a:xfrm>
          <a:prstGeom prst="rect">
            <a:avLst/>
          </a:prstGeom>
        </p:spPr>
      </p:pic>
      <p:pic>
        <p:nvPicPr>
          <p:cNvPr id="4" name="図 3"/>
          <p:cNvPicPr>
            <a:picLocks noChangeAspect="1"/>
          </p:cNvPicPr>
          <p:nvPr/>
        </p:nvPicPr>
        <p:blipFill rotWithShape="1">
          <a:blip r:embed="rId6"/>
          <a:srcRect l="18945" t="32749" r="10387" b="10251"/>
          <a:stretch/>
        </p:blipFill>
        <p:spPr>
          <a:xfrm>
            <a:off x="7599341" y="2689344"/>
            <a:ext cx="2037879" cy="2944004"/>
          </a:xfrm>
          <a:prstGeom prst="rect">
            <a:avLst/>
          </a:prstGeom>
        </p:spPr>
      </p:pic>
      <p:pic>
        <p:nvPicPr>
          <p:cNvPr id="7" name="図 6"/>
          <p:cNvPicPr>
            <a:picLocks noChangeAspect="1"/>
          </p:cNvPicPr>
          <p:nvPr/>
        </p:nvPicPr>
        <p:blipFill rotWithShape="1">
          <a:blip r:embed="rId7"/>
          <a:srcRect l="9451" t="32084" r="6663" b="9250"/>
          <a:stretch/>
        </p:blipFill>
        <p:spPr>
          <a:xfrm>
            <a:off x="9750307" y="2689344"/>
            <a:ext cx="2384424" cy="2986722"/>
          </a:xfrm>
          <a:prstGeom prst="rect">
            <a:avLst/>
          </a:prstGeom>
        </p:spPr>
      </p:pic>
      <p:sp>
        <p:nvSpPr>
          <p:cNvPr id="13" name="右矢印 12"/>
          <p:cNvSpPr/>
          <p:nvPr/>
        </p:nvSpPr>
        <p:spPr>
          <a:xfrm>
            <a:off x="8161656" y="2019823"/>
            <a:ext cx="1727200" cy="34544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5" name="正方形/長方形 14"/>
          <p:cNvSpPr/>
          <p:nvPr/>
        </p:nvSpPr>
        <p:spPr>
          <a:xfrm>
            <a:off x="1239520" y="5913120"/>
            <a:ext cx="2641600" cy="4470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8742211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p:cNvSpPr/>
          <p:nvPr/>
        </p:nvSpPr>
        <p:spPr>
          <a:xfrm>
            <a:off x="-1" y="0"/>
            <a:ext cx="12192001" cy="6858000"/>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5" name="図 4"/>
          <p:cNvPicPr>
            <a:picLocks noChangeAspect="1"/>
          </p:cNvPicPr>
          <p:nvPr/>
        </p:nvPicPr>
        <p:blipFill rotWithShape="1">
          <a:blip r:embed="rId2">
            <a:extLst>
              <a:ext uri="{28A0092B-C50C-407E-A947-70E740481C1C}">
                <a14:useLocalDpi xmlns:a14="http://schemas.microsoft.com/office/drawing/2010/main"/>
              </a:ext>
            </a:extLst>
          </a:blip>
          <a:srcRect b="24118"/>
          <a:stretch/>
        </p:blipFill>
        <p:spPr>
          <a:xfrm>
            <a:off x="591780" y="0"/>
            <a:ext cx="4994011" cy="6858000"/>
          </a:xfrm>
          <a:prstGeom prst="rect">
            <a:avLst/>
          </a:prstGeom>
        </p:spPr>
      </p:pic>
      <p:pic>
        <p:nvPicPr>
          <p:cNvPr id="6" name="図 5"/>
          <p:cNvPicPr>
            <a:picLocks noChangeAspect="1"/>
          </p:cNvPicPr>
          <p:nvPr/>
        </p:nvPicPr>
        <p:blipFill rotWithShape="1">
          <a:blip r:embed="rId3"/>
          <a:srcRect t="24562"/>
          <a:stretch/>
        </p:blipFill>
        <p:spPr>
          <a:xfrm>
            <a:off x="1035612" y="1302027"/>
            <a:ext cx="4097393" cy="5536095"/>
          </a:xfrm>
          <a:prstGeom prst="rect">
            <a:avLst/>
          </a:prstGeom>
        </p:spPr>
      </p:pic>
      <p:pic>
        <p:nvPicPr>
          <p:cNvPr id="7" name="図 6"/>
          <p:cNvPicPr>
            <a:picLocks noChangeAspect="1"/>
          </p:cNvPicPr>
          <p:nvPr/>
        </p:nvPicPr>
        <p:blipFill rotWithShape="1">
          <a:blip r:embed="rId4"/>
          <a:srcRect t="10407" b="13884"/>
          <a:stretch/>
        </p:blipFill>
        <p:spPr>
          <a:xfrm>
            <a:off x="1035612" y="1302027"/>
            <a:ext cx="4097393" cy="5555973"/>
          </a:xfrm>
          <a:prstGeom prst="rect">
            <a:avLst/>
          </a:prstGeom>
        </p:spPr>
      </p:pic>
      <p:pic>
        <p:nvPicPr>
          <p:cNvPr id="3" name="図 2"/>
          <p:cNvPicPr>
            <a:picLocks noChangeAspect="1"/>
          </p:cNvPicPr>
          <p:nvPr/>
        </p:nvPicPr>
        <p:blipFill>
          <a:blip r:embed="rId5"/>
          <a:stretch>
            <a:fillRect/>
          </a:stretch>
        </p:blipFill>
        <p:spPr>
          <a:xfrm>
            <a:off x="6578262" y="661312"/>
            <a:ext cx="3459818" cy="6196688"/>
          </a:xfrm>
          <a:prstGeom prst="rect">
            <a:avLst/>
          </a:prstGeom>
        </p:spPr>
      </p:pic>
      <p:sp>
        <p:nvSpPr>
          <p:cNvPr id="9" name="右矢印 8"/>
          <p:cNvSpPr/>
          <p:nvPr/>
        </p:nvSpPr>
        <p:spPr>
          <a:xfrm rot="5400000">
            <a:off x="9906000" y="1540510"/>
            <a:ext cx="1727200" cy="34544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61109224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p:cNvSpPr/>
          <p:nvPr/>
        </p:nvSpPr>
        <p:spPr>
          <a:xfrm>
            <a:off x="-1" y="-7620"/>
            <a:ext cx="12192001" cy="6865620"/>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5" name="図 4"/>
          <p:cNvPicPr>
            <a:picLocks noChangeAspect="1"/>
          </p:cNvPicPr>
          <p:nvPr/>
        </p:nvPicPr>
        <p:blipFill rotWithShape="1">
          <a:blip r:embed="rId2">
            <a:extLst>
              <a:ext uri="{28A0092B-C50C-407E-A947-70E740481C1C}">
                <a14:useLocalDpi xmlns:a14="http://schemas.microsoft.com/office/drawing/2010/main"/>
              </a:ext>
            </a:extLst>
          </a:blip>
          <a:srcRect b="24118"/>
          <a:stretch/>
        </p:blipFill>
        <p:spPr>
          <a:xfrm>
            <a:off x="591780" y="0"/>
            <a:ext cx="4994011" cy="6858000"/>
          </a:xfrm>
          <a:prstGeom prst="rect">
            <a:avLst/>
          </a:prstGeom>
        </p:spPr>
      </p:pic>
      <p:pic>
        <p:nvPicPr>
          <p:cNvPr id="6" name="図 5"/>
          <p:cNvPicPr>
            <a:picLocks noChangeAspect="1"/>
          </p:cNvPicPr>
          <p:nvPr/>
        </p:nvPicPr>
        <p:blipFill rotWithShape="1">
          <a:blip r:embed="rId3"/>
          <a:srcRect t="14297" b="9697"/>
          <a:stretch/>
        </p:blipFill>
        <p:spPr>
          <a:xfrm>
            <a:off x="1040088" y="1280159"/>
            <a:ext cx="4097393" cy="5577841"/>
          </a:xfrm>
          <a:prstGeom prst="rect">
            <a:avLst/>
          </a:prstGeom>
        </p:spPr>
      </p:pic>
      <p:sp>
        <p:nvSpPr>
          <p:cNvPr id="7" name="正方形/長方形 6"/>
          <p:cNvSpPr/>
          <p:nvPr/>
        </p:nvSpPr>
        <p:spPr>
          <a:xfrm>
            <a:off x="1239520" y="6342100"/>
            <a:ext cx="2641600" cy="4470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20718841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p:cNvSpPr/>
          <p:nvPr/>
        </p:nvSpPr>
        <p:spPr>
          <a:xfrm>
            <a:off x="-1" y="-7620"/>
            <a:ext cx="12192001" cy="6865620"/>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5" name="図 4"/>
          <p:cNvPicPr>
            <a:picLocks noChangeAspect="1"/>
          </p:cNvPicPr>
          <p:nvPr/>
        </p:nvPicPr>
        <p:blipFill rotWithShape="1">
          <a:blip r:embed="rId3">
            <a:extLst>
              <a:ext uri="{28A0092B-C50C-407E-A947-70E740481C1C}">
                <a14:useLocalDpi xmlns:a14="http://schemas.microsoft.com/office/drawing/2010/main"/>
              </a:ext>
            </a:extLst>
          </a:blip>
          <a:srcRect t="11903" b="24118"/>
          <a:stretch/>
        </p:blipFill>
        <p:spPr>
          <a:xfrm>
            <a:off x="663496" y="17929"/>
            <a:ext cx="4858763" cy="6857999"/>
          </a:xfrm>
          <a:prstGeom prst="rect">
            <a:avLst/>
          </a:prstGeom>
        </p:spPr>
      </p:pic>
      <p:grpSp>
        <p:nvGrpSpPr>
          <p:cNvPr id="7" name="図形グループ 6"/>
          <p:cNvGrpSpPr/>
          <p:nvPr/>
        </p:nvGrpSpPr>
        <p:grpSpPr>
          <a:xfrm>
            <a:off x="1068625" y="107732"/>
            <a:ext cx="4059188" cy="6841637"/>
            <a:chOff x="1068624" y="107732"/>
            <a:chExt cx="3772317" cy="6841637"/>
          </a:xfrm>
        </p:grpSpPr>
        <p:pic>
          <p:nvPicPr>
            <p:cNvPr id="4" name="図 3"/>
            <p:cNvPicPr>
              <a:picLocks noChangeAspect="1"/>
            </p:cNvPicPr>
            <p:nvPr/>
          </p:nvPicPr>
          <p:blipFill rotWithShape="1">
            <a:blip r:embed="rId4"/>
            <a:srcRect t="11035" b="8484"/>
            <a:stretch/>
          </p:blipFill>
          <p:spPr>
            <a:xfrm>
              <a:off x="1068624" y="107732"/>
              <a:ext cx="3772317" cy="5437589"/>
            </a:xfrm>
            <a:prstGeom prst="rect">
              <a:avLst/>
            </a:prstGeom>
          </p:spPr>
        </p:pic>
        <p:pic>
          <p:nvPicPr>
            <p:cNvPr id="6" name="図 5"/>
            <p:cNvPicPr>
              <a:picLocks noChangeAspect="1"/>
            </p:cNvPicPr>
            <p:nvPr/>
          </p:nvPicPr>
          <p:blipFill rotWithShape="1">
            <a:blip r:embed="rId5"/>
            <a:srcRect t="71912" b="6946"/>
            <a:stretch/>
          </p:blipFill>
          <p:spPr>
            <a:xfrm>
              <a:off x="1068624" y="5520923"/>
              <a:ext cx="3772317" cy="1428446"/>
            </a:xfrm>
            <a:prstGeom prst="rect">
              <a:avLst/>
            </a:prstGeom>
          </p:spPr>
        </p:pic>
      </p:grpSp>
      <p:pic>
        <p:nvPicPr>
          <p:cNvPr id="9" name="図 8"/>
          <p:cNvPicPr>
            <a:picLocks noChangeAspect="1"/>
          </p:cNvPicPr>
          <p:nvPr/>
        </p:nvPicPr>
        <p:blipFill rotWithShape="1">
          <a:blip r:embed="rId6"/>
          <a:srcRect t="60023" b="5860"/>
          <a:stretch/>
        </p:blipFill>
        <p:spPr>
          <a:xfrm>
            <a:off x="6961095" y="430688"/>
            <a:ext cx="4547912" cy="2779057"/>
          </a:xfrm>
          <a:prstGeom prst="rect">
            <a:avLst/>
          </a:prstGeom>
        </p:spPr>
      </p:pic>
      <p:sp>
        <p:nvSpPr>
          <p:cNvPr id="11" name="正方形/長方形 10"/>
          <p:cNvSpPr/>
          <p:nvPr/>
        </p:nvSpPr>
        <p:spPr>
          <a:xfrm>
            <a:off x="7298018" y="1000952"/>
            <a:ext cx="3529725" cy="59733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3" name="図 12"/>
          <p:cNvPicPr>
            <a:picLocks noChangeAspect="1"/>
          </p:cNvPicPr>
          <p:nvPr/>
        </p:nvPicPr>
        <p:blipFill rotWithShape="1">
          <a:blip r:embed="rId7"/>
          <a:srcRect t="64492" b="6611"/>
          <a:stretch/>
        </p:blipFill>
        <p:spPr>
          <a:xfrm>
            <a:off x="6866172" y="4170174"/>
            <a:ext cx="4737758" cy="2435146"/>
          </a:xfrm>
          <a:prstGeom prst="rect">
            <a:avLst/>
          </a:prstGeom>
        </p:spPr>
      </p:pic>
      <p:sp>
        <p:nvSpPr>
          <p:cNvPr id="12" name="正方形/長方形 11"/>
          <p:cNvSpPr/>
          <p:nvPr/>
        </p:nvSpPr>
        <p:spPr>
          <a:xfrm>
            <a:off x="7298018" y="4703377"/>
            <a:ext cx="3529724" cy="4470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694637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角丸四角形 42"/>
          <p:cNvSpPr/>
          <p:nvPr/>
        </p:nvSpPr>
        <p:spPr>
          <a:xfrm>
            <a:off x="6186341" y="962472"/>
            <a:ext cx="5676676" cy="3984540"/>
          </a:xfrm>
          <a:prstGeom prst="roundRect">
            <a:avLst>
              <a:gd name="adj" fmla="val 4736"/>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8" name="図 17"/>
          <p:cNvPicPr>
            <a:picLocks noChangeAspect="1"/>
          </p:cNvPicPr>
          <p:nvPr/>
        </p:nvPicPr>
        <p:blipFill rotWithShape="1">
          <a:blip r:embed="rId2">
            <a:extLst>
              <a:ext uri="{28A0092B-C50C-407E-A947-70E740481C1C}">
                <a14:useLocalDpi xmlns:a14="http://schemas.microsoft.com/office/drawing/2010/main" val="0"/>
              </a:ext>
            </a:extLst>
          </a:blip>
          <a:srcRect b="10109"/>
          <a:stretch/>
        </p:blipFill>
        <p:spPr>
          <a:xfrm>
            <a:off x="8122848" y="4339962"/>
            <a:ext cx="1920349" cy="2518037"/>
          </a:xfrm>
          <a:prstGeom prst="rect">
            <a:avLst/>
          </a:prstGeom>
        </p:spPr>
      </p:pic>
      <p:sp>
        <p:nvSpPr>
          <p:cNvPr id="21" name="テキスト ボックス 20"/>
          <p:cNvSpPr txBox="1"/>
          <p:nvPr/>
        </p:nvSpPr>
        <p:spPr>
          <a:xfrm>
            <a:off x="10043197" y="5672359"/>
            <a:ext cx="1569660" cy="369332"/>
          </a:xfrm>
          <a:prstGeom prst="rect">
            <a:avLst/>
          </a:prstGeom>
          <a:noFill/>
        </p:spPr>
        <p:txBody>
          <a:bodyPr wrap="none" rtlCol="0">
            <a:spAutoFit/>
          </a:bodyPr>
          <a:lstStyle/>
          <a:p>
            <a:r>
              <a:rPr kumimoji="1" lang="ja-JP" altLang="en-US" dirty="0" smtClean="0"/>
              <a:t>あっ、そう。</a:t>
            </a:r>
            <a:endParaRPr kumimoji="1" lang="en-US" altLang="ja-JP" dirty="0" smtClean="0"/>
          </a:p>
        </p:txBody>
      </p:sp>
      <p:pic>
        <p:nvPicPr>
          <p:cNvPr id="24" name="図 23"/>
          <p:cNvPicPr>
            <a:picLocks noChangeAspect="1"/>
          </p:cNvPicPr>
          <p:nvPr/>
        </p:nvPicPr>
        <p:blipFill rotWithShape="1">
          <a:blip r:embed="rId3">
            <a:extLst>
              <a:ext uri="{28A0092B-C50C-407E-A947-70E740481C1C}">
                <a14:useLocalDpi xmlns:a14="http://schemas.microsoft.com/office/drawing/2010/main" val="0"/>
              </a:ext>
            </a:extLst>
          </a:blip>
          <a:srcRect t="1" r="20907" b="44264"/>
          <a:stretch/>
        </p:blipFill>
        <p:spPr>
          <a:xfrm>
            <a:off x="589644" y="994634"/>
            <a:ext cx="3665917" cy="1206647"/>
          </a:xfrm>
          <a:prstGeom prst="rect">
            <a:avLst/>
          </a:prstGeom>
        </p:spPr>
      </p:pic>
      <p:pic>
        <p:nvPicPr>
          <p:cNvPr id="38" name="図 3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81258" y="3221706"/>
            <a:ext cx="1374170" cy="1270849"/>
          </a:xfrm>
          <a:prstGeom prst="rect">
            <a:avLst/>
          </a:prstGeom>
        </p:spPr>
      </p:pic>
      <p:pic>
        <p:nvPicPr>
          <p:cNvPr id="39" name="図 3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8794" y="2062385"/>
            <a:ext cx="1303786" cy="1642770"/>
          </a:xfrm>
          <a:prstGeom prst="rect">
            <a:avLst/>
          </a:prstGeom>
        </p:spPr>
      </p:pic>
      <p:sp>
        <p:nvSpPr>
          <p:cNvPr id="40" name="正方形/長方形 39"/>
          <p:cNvSpPr/>
          <p:nvPr/>
        </p:nvSpPr>
        <p:spPr>
          <a:xfrm>
            <a:off x="4282428" y="1710734"/>
            <a:ext cx="898821"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正方形/長方形 40"/>
          <p:cNvSpPr/>
          <p:nvPr/>
        </p:nvSpPr>
        <p:spPr>
          <a:xfrm>
            <a:off x="3170715" y="2633293"/>
            <a:ext cx="1084846" cy="2709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角丸四角形 43"/>
          <p:cNvSpPr/>
          <p:nvPr/>
        </p:nvSpPr>
        <p:spPr>
          <a:xfrm>
            <a:off x="389477" y="962471"/>
            <a:ext cx="5646876" cy="3984541"/>
          </a:xfrm>
          <a:prstGeom prst="roundRect">
            <a:avLst>
              <a:gd name="adj" fmla="val 4736"/>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6" name="図 25"/>
          <p:cNvPicPr>
            <a:picLocks noChangeAspect="1"/>
          </p:cNvPicPr>
          <p:nvPr/>
        </p:nvPicPr>
        <p:blipFill rotWithShape="1">
          <a:blip r:embed="rId6">
            <a:extLst>
              <a:ext uri="{28A0092B-C50C-407E-A947-70E740481C1C}">
                <a14:useLocalDpi xmlns:a14="http://schemas.microsoft.com/office/drawing/2010/main" val="0"/>
              </a:ext>
            </a:extLst>
          </a:blip>
          <a:srcRect b="6486"/>
          <a:stretch/>
        </p:blipFill>
        <p:spPr>
          <a:xfrm>
            <a:off x="2123086" y="4422758"/>
            <a:ext cx="2027792" cy="2323349"/>
          </a:xfrm>
          <a:prstGeom prst="rect">
            <a:avLst/>
          </a:prstGeom>
        </p:spPr>
      </p:pic>
      <p:sp>
        <p:nvSpPr>
          <p:cNvPr id="27" name="テキスト ボックス 26"/>
          <p:cNvSpPr txBox="1"/>
          <p:nvPr/>
        </p:nvSpPr>
        <p:spPr>
          <a:xfrm>
            <a:off x="3952052" y="5713982"/>
            <a:ext cx="2031325" cy="369332"/>
          </a:xfrm>
          <a:prstGeom prst="rect">
            <a:avLst/>
          </a:prstGeom>
          <a:noFill/>
        </p:spPr>
        <p:txBody>
          <a:bodyPr wrap="none" rtlCol="0">
            <a:spAutoFit/>
          </a:bodyPr>
          <a:lstStyle/>
          <a:p>
            <a:r>
              <a:rPr lang="ja-JP" altLang="en-US" dirty="0" smtClean="0"/>
              <a:t>何、その言い方。</a:t>
            </a:r>
            <a:endParaRPr kumimoji="1" lang="en-US" altLang="ja-JP" dirty="0" smtClean="0"/>
          </a:p>
        </p:txBody>
      </p:sp>
      <p:pic>
        <p:nvPicPr>
          <p:cNvPr id="19" name="図 18"/>
          <p:cNvPicPr>
            <a:picLocks noChangeAspect="1"/>
          </p:cNvPicPr>
          <p:nvPr/>
        </p:nvPicPr>
        <p:blipFill rotWithShape="1">
          <a:blip r:embed="rId7"/>
          <a:srcRect t="54457" b="6610"/>
          <a:stretch/>
        </p:blipFill>
        <p:spPr>
          <a:xfrm>
            <a:off x="6773173" y="1220509"/>
            <a:ext cx="4614801" cy="3195719"/>
          </a:xfrm>
          <a:prstGeom prst="rect">
            <a:avLst/>
          </a:prstGeom>
        </p:spPr>
      </p:pic>
      <p:sp>
        <p:nvSpPr>
          <p:cNvPr id="10" name="テキスト ボックス 9"/>
          <p:cNvSpPr txBox="1"/>
          <p:nvPr/>
        </p:nvSpPr>
        <p:spPr>
          <a:xfrm>
            <a:off x="1807748" y="714113"/>
            <a:ext cx="3244830"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kumimoji="1" lang="en-US" altLang="ja-JP" smtClean="0"/>
              <a:t>BEFORE</a:t>
            </a:r>
            <a:endParaRPr kumimoji="1" lang="ja-JP" altLang="en-US" dirty="0"/>
          </a:p>
        </p:txBody>
      </p:sp>
      <p:sp>
        <p:nvSpPr>
          <p:cNvPr id="45" name="テキスト ボックス 44"/>
          <p:cNvSpPr txBox="1"/>
          <p:nvPr/>
        </p:nvSpPr>
        <p:spPr>
          <a:xfrm>
            <a:off x="7403545" y="722871"/>
            <a:ext cx="3244830"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kumimoji="1" lang="en-US" altLang="ja-JP" dirty="0" smtClean="0"/>
              <a:t>AFTER</a:t>
            </a:r>
            <a:endParaRPr kumimoji="1" lang="ja-JP" altLang="en-US" dirty="0"/>
          </a:p>
        </p:txBody>
      </p:sp>
      <p:sp>
        <p:nvSpPr>
          <p:cNvPr id="46" name="タイトル 1"/>
          <p:cNvSpPr>
            <a:spLocks noGrp="1"/>
          </p:cNvSpPr>
          <p:nvPr>
            <p:ph type="title"/>
          </p:nvPr>
        </p:nvSpPr>
        <p:spPr>
          <a:xfrm>
            <a:off x="838200" y="128063"/>
            <a:ext cx="10515600" cy="396875"/>
          </a:xfrm>
        </p:spPr>
        <p:txBody>
          <a:bodyPr>
            <a:noAutofit/>
          </a:bodyPr>
          <a:lstStyle/>
          <a:p>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家庭円満をサポート</a:t>
            </a:r>
            <a:endParaRPr kumimoji="1" lang="ja-JP" altLang="en-US" sz="2400" dirty="0">
              <a:latin typeface="メイリオ" panose="020B0604030504040204" pitchFamily="50" charset="-128"/>
              <a:ea typeface="メイリオ" panose="020B0604030504040204" pitchFamily="50" charset="-128"/>
              <a:cs typeface="メイリオ" panose="020B0604030504040204" pitchFamily="50" charset="-128"/>
            </a:endParaRPr>
          </a:p>
        </p:txBody>
      </p:sp>
      <p:pic>
        <p:nvPicPr>
          <p:cNvPr id="48" name="図 4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351730" y="2219747"/>
            <a:ext cx="3684623" cy="1001959"/>
          </a:xfrm>
          <a:prstGeom prst="rect">
            <a:avLst/>
          </a:prstGeom>
        </p:spPr>
      </p:pic>
      <p:sp>
        <p:nvSpPr>
          <p:cNvPr id="51" name="テキスト ボックス 50"/>
          <p:cNvSpPr txBox="1"/>
          <p:nvPr/>
        </p:nvSpPr>
        <p:spPr>
          <a:xfrm>
            <a:off x="1179423" y="3722681"/>
            <a:ext cx="582527" cy="461665"/>
          </a:xfrm>
          <a:prstGeom prst="rect">
            <a:avLst/>
          </a:prstGeom>
          <a:noFill/>
        </p:spPr>
        <p:txBody>
          <a:bodyPr wrap="square" rtlCol="0">
            <a:spAutoFit/>
          </a:bodyPr>
          <a:lstStyle/>
          <a:p>
            <a:pPr algn="ctr"/>
            <a:r>
              <a:rPr kumimoji="1" lang="ja-JP" altLang="en-US" sz="2400" dirty="0" smtClean="0"/>
              <a:t>嫁</a:t>
            </a:r>
            <a:endParaRPr kumimoji="1" lang="en-US" altLang="ja-JP" sz="2400" dirty="0" smtClean="0"/>
          </a:p>
        </p:txBody>
      </p:sp>
      <p:sp>
        <p:nvSpPr>
          <p:cNvPr id="52" name="テキスト ボックス 51"/>
          <p:cNvSpPr txBox="1"/>
          <p:nvPr/>
        </p:nvSpPr>
        <p:spPr>
          <a:xfrm>
            <a:off x="4616681" y="4499597"/>
            <a:ext cx="1077400" cy="461665"/>
          </a:xfrm>
          <a:prstGeom prst="rect">
            <a:avLst/>
          </a:prstGeom>
          <a:noFill/>
        </p:spPr>
        <p:txBody>
          <a:bodyPr wrap="square" rtlCol="0">
            <a:spAutoFit/>
          </a:bodyPr>
          <a:lstStyle/>
          <a:p>
            <a:pPr algn="ctr"/>
            <a:r>
              <a:rPr kumimoji="1" lang="ja-JP" altLang="en-US" sz="2400" dirty="0" smtClean="0"/>
              <a:t>私</a:t>
            </a:r>
            <a:endParaRPr kumimoji="1" lang="en-US" altLang="ja-JP" sz="2400" dirty="0" smtClean="0"/>
          </a:p>
        </p:txBody>
      </p:sp>
    </p:spTree>
    <p:extLst>
      <p:ext uri="{BB962C8B-B14F-4D97-AF65-F5344CB8AC3E}">
        <p14:creationId xmlns:p14="http://schemas.microsoft.com/office/powerpoint/2010/main" val="2129829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4" name="コンテンツ プレースホルダー 2"/>
          <p:cNvSpPr txBox="1">
            <a:spLocks/>
          </p:cNvSpPr>
          <p:nvPr/>
        </p:nvSpPr>
        <p:spPr>
          <a:xfrm>
            <a:off x="838200" y="3169919"/>
            <a:ext cx="10515600" cy="5689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9pPr>
          </a:lstStyle>
          <a:p>
            <a:pPr marL="0" indent="0" algn="ctr">
              <a:buFont typeface="Arial"/>
              <a:buNone/>
            </a:pPr>
            <a:r>
              <a:rPr lang="en-US" altLang="ja-JP" b="1" smtClean="0"/>
              <a:t>Thank You</a:t>
            </a:r>
            <a:endParaRPr lang="ja-JP" altLang="en-US" b="1" dirty="0"/>
          </a:p>
        </p:txBody>
      </p:sp>
    </p:spTree>
    <p:extLst>
      <p:ext uri="{BB962C8B-B14F-4D97-AF65-F5344CB8AC3E}">
        <p14:creationId xmlns:p14="http://schemas.microsoft.com/office/powerpoint/2010/main" val="25128467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図 2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23262" y="3414443"/>
            <a:ext cx="2867241" cy="2942039"/>
          </a:xfrm>
          <a:prstGeom prst="rect">
            <a:avLst/>
          </a:prstGeom>
        </p:spPr>
      </p:pic>
      <p:pic>
        <p:nvPicPr>
          <p:cNvPr id="29" name="図 28"/>
          <p:cNvPicPr>
            <a:picLocks noChangeAspect="1"/>
          </p:cNvPicPr>
          <p:nvPr/>
        </p:nvPicPr>
        <p:blipFill rotWithShape="1">
          <a:blip r:embed="rId3">
            <a:extLst>
              <a:ext uri="{28A0092B-C50C-407E-A947-70E740481C1C}">
                <a14:useLocalDpi xmlns:a14="http://schemas.microsoft.com/office/drawing/2010/main" val="0"/>
              </a:ext>
            </a:extLst>
          </a:blip>
          <a:srcRect b="13422"/>
          <a:stretch/>
        </p:blipFill>
        <p:spPr>
          <a:xfrm>
            <a:off x="6167117" y="1117599"/>
            <a:ext cx="5825172" cy="2871979"/>
          </a:xfrm>
          <a:prstGeom prst="rect">
            <a:avLst/>
          </a:prstGeom>
        </p:spPr>
      </p:pic>
      <p:pic>
        <p:nvPicPr>
          <p:cNvPr id="16" name="図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3798" y="3528707"/>
            <a:ext cx="2374160" cy="2759160"/>
          </a:xfrm>
          <a:prstGeom prst="rect">
            <a:avLst/>
          </a:prstGeom>
        </p:spPr>
      </p:pic>
      <p:pic>
        <p:nvPicPr>
          <p:cNvPr id="32" name="図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2115" y="1332399"/>
            <a:ext cx="4111685" cy="2344660"/>
          </a:xfrm>
          <a:prstGeom prst="rect">
            <a:avLst/>
          </a:prstGeom>
        </p:spPr>
      </p:pic>
      <p:sp>
        <p:nvSpPr>
          <p:cNvPr id="20" name="タイトル 1"/>
          <p:cNvSpPr>
            <a:spLocks noGrp="1"/>
          </p:cNvSpPr>
          <p:nvPr>
            <p:ph type="title"/>
          </p:nvPr>
        </p:nvSpPr>
        <p:spPr>
          <a:xfrm>
            <a:off x="838200" y="128063"/>
            <a:ext cx="10515600" cy="396875"/>
          </a:xfrm>
        </p:spPr>
        <p:txBody>
          <a:bodyPr>
            <a:noAutofit/>
          </a:bodyPr>
          <a:lstStyle/>
          <a:p>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買ってきてボタンの利点</a:t>
            </a:r>
            <a:endParaRPr kumimoji="1" lang="ja-JP" altLang="en-US" sz="2400"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25" name="テキスト ボックス 24"/>
          <p:cNvSpPr txBox="1"/>
          <p:nvPr/>
        </p:nvSpPr>
        <p:spPr>
          <a:xfrm>
            <a:off x="1156741" y="1722007"/>
            <a:ext cx="3262432" cy="1200329"/>
          </a:xfrm>
          <a:prstGeom prst="rect">
            <a:avLst/>
          </a:prstGeom>
          <a:noFill/>
        </p:spPr>
        <p:txBody>
          <a:bodyPr wrap="none" rtlCol="0">
            <a:spAutoFit/>
          </a:bodyPr>
          <a:lstStyle/>
          <a:p>
            <a:r>
              <a:rPr lang="ja-JP" altLang="en-US" sz="2400" dirty="0" smtClean="0"/>
              <a:t>そんな危険なボタンを</a:t>
            </a:r>
            <a:endParaRPr lang="en-US" altLang="ja-JP" sz="2400" dirty="0" smtClean="0"/>
          </a:p>
          <a:p>
            <a:r>
              <a:rPr lang="ja-JP" altLang="en-US" sz="2400" dirty="0" smtClean="0"/>
              <a:t>つけたら、</a:t>
            </a:r>
            <a:r>
              <a:rPr kumimoji="1" lang="ja-JP" altLang="en-US" sz="2400" dirty="0" smtClean="0"/>
              <a:t>俺の仕事が</a:t>
            </a:r>
            <a:endParaRPr kumimoji="1" lang="en-US" altLang="ja-JP" sz="2400" dirty="0" smtClean="0"/>
          </a:p>
          <a:p>
            <a:r>
              <a:rPr kumimoji="1" lang="ja-JP" altLang="en-US" sz="2400" dirty="0" smtClean="0"/>
              <a:t>また</a:t>
            </a:r>
            <a:r>
              <a:rPr kumimoji="1" lang="ja-JP" altLang="en-US" sz="2400" dirty="0" smtClean="0"/>
              <a:t>増える</a:t>
            </a:r>
            <a:r>
              <a:rPr lang="en-US" altLang="ja-JP" sz="2400" dirty="0" smtClean="0"/>
              <a:t>…</a:t>
            </a:r>
            <a:endParaRPr lang="en-US" altLang="ja-JP" sz="2400" dirty="0"/>
          </a:p>
        </p:txBody>
      </p:sp>
      <p:sp>
        <p:nvSpPr>
          <p:cNvPr id="21" name="テキスト ボックス 20"/>
          <p:cNvSpPr txBox="1"/>
          <p:nvPr/>
        </p:nvSpPr>
        <p:spPr>
          <a:xfrm>
            <a:off x="1281442" y="6105828"/>
            <a:ext cx="1077400" cy="461665"/>
          </a:xfrm>
          <a:prstGeom prst="rect">
            <a:avLst/>
          </a:prstGeom>
          <a:noFill/>
        </p:spPr>
        <p:txBody>
          <a:bodyPr wrap="square" rtlCol="0">
            <a:spAutoFit/>
          </a:bodyPr>
          <a:lstStyle/>
          <a:p>
            <a:pPr algn="ctr"/>
            <a:r>
              <a:rPr kumimoji="1" lang="ja-JP" altLang="en-US" sz="2400" dirty="0" smtClean="0"/>
              <a:t>私</a:t>
            </a:r>
            <a:endParaRPr kumimoji="1" lang="en-US" altLang="ja-JP" sz="2400" dirty="0" smtClean="0"/>
          </a:p>
        </p:txBody>
      </p:sp>
      <p:sp>
        <p:nvSpPr>
          <p:cNvPr id="30" name="テキスト ボックス 29"/>
          <p:cNvSpPr txBox="1"/>
          <p:nvPr/>
        </p:nvSpPr>
        <p:spPr>
          <a:xfrm>
            <a:off x="7224297" y="6139691"/>
            <a:ext cx="582527" cy="461665"/>
          </a:xfrm>
          <a:prstGeom prst="rect">
            <a:avLst/>
          </a:prstGeom>
          <a:noFill/>
        </p:spPr>
        <p:txBody>
          <a:bodyPr wrap="square" rtlCol="0">
            <a:spAutoFit/>
          </a:bodyPr>
          <a:lstStyle/>
          <a:p>
            <a:pPr algn="ctr"/>
            <a:r>
              <a:rPr kumimoji="1" lang="ja-JP" altLang="en-US" sz="2400" dirty="0" smtClean="0"/>
              <a:t>嫁</a:t>
            </a:r>
            <a:endParaRPr kumimoji="1" lang="en-US" altLang="ja-JP" sz="2400" dirty="0" smtClean="0"/>
          </a:p>
        </p:txBody>
      </p:sp>
      <p:sp>
        <p:nvSpPr>
          <p:cNvPr id="35" name="テキスト ボックス 34"/>
          <p:cNvSpPr txBox="1"/>
          <p:nvPr/>
        </p:nvSpPr>
        <p:spPr>
          <a:xfrm>
            <a:off x="6904482" y="1636075"/>
            <a:ext cx="4801314" cy="1569660"/>
          </a:xfrm>
          <a:prstGeom prst="rect">
            <a:avLst/>
          </a:prstGeom>
          <a:noFill/>
        </p:spPr>
        <p:txBody>
          <a:bodyPr wrap="none" rtlCol="0">
            <a:spAutoFit/>
          </a:bodyPr>
          <a:lstStyle/>
          <a:p>
            <a:r>
              <a:rPr kumimoji="1" lang="ja-JP" altLang="en-US" sz="2400" dirty="0" smtClean="0"/>
              <a:t>あのさぁ、</a:t>
            </a:r>
            <a:endParaRPr kumimoji="1" lang="en-US" altLang="ja-JP" sz="2400" dirty="0" smtClean="0"/>
          </a:p>
          <a:p>
            <a:r>
              <a:rPr kumimoji="1" lang="ja-JP" altLang="en-US" sz="2400" dirty="0" smtClean="0"/>
              <a:t>関連商品の中でいいのが</a:t>
            </a:r>
            <a:r>
              <a:rPr lang="ja-JP" altLang="en-US" sz="2400" dirty="0" smtClean="0"/>
              <a:t>あったら</a:t>
            </a:r>
            <a:endParaRPr lang="en-US" altLang="ja-JP" sz="2400" dirty="0" smtClean="0"/>
          </a:p>
          <a:p>
            <a:r>
              <a:rPr lang="ja-JP" altLang="en-US" sz="2400" dirty="0" smtClean="0"/>
              <a:t>仕事の帰りに買ってきてって</a:t>
            </a:r>
            <a:endParaRPr lang="en-US" altLang="ja-JP" sz="2400" dirty="0" smtClean="0"/>
          </a:p>
          <a:p>
            <a:r>
              <a:rPr lang="ja-JP" altLang="en-US" sz="2400" dirty="0" smtClean="0"/>
              <a:t>お願いできるボタンをつけてよ</a:t>
            </a:r>
            <a:endParaRPr kumimoji="1" lang="en-US" altLang="ja-JP" sz="2400" dirty="0" smtClean="0"/>
          </a:p>
        </p:txBody>
      </p:sp>
      <p:grpSp>
        <p:nvGrpSpPr>
          <p:cNvPr id="36" name="図形グループ 35"/>
          <p:cNvGrpSpPr/>
          <p:nvPr/>
        </p:nvGrpSpPr>
        <p:grpSpPr>
          <a:xfrm>
            <a:off x="4658373" y="4454893"/>
            <a:ext cx="1068177" cy="1933097"/>
            <a:chOff x="4536867" y="2026614"/>
            <a:chExt cx="2669693" cy="4831386"/>
          </a:xfrm>
        </p:grpSpPr>
        <p:pic>
          <p:nvPicPr>
            <p:cNvPr id="37" name="図 36"/>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536867" y="2026614"/>
              <a:ext cx="2669693" cy="4831386"/>
            </a:xfrm>
            <a:prstGeom prst="rect">
              <a:avLst/>
            </a:prstGeom>
          </p:spPr>
        </p:pic>
        <p:pic>
          <p:nvPicPr>
            <p:cNvPr id="38" name="図 3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96679" y="2640081"/>
              <a:ext cx="2190717" cy="3924413"/>
            </a:xfrm>
            <a:prstGeom prst="rect">
              <a:avLst/>
            </a:prstGeom>
          </p:spPr>
        </p:pic>
      </p:grpSp>
    </p:spTree>
    <p:extLst>
      <p:ext uri="{BB962C8B-B14F-4D97-AF65-F5344CB8AC3E}">
        <p14:creationId xmlns:p14="http://schemas.microsoft.com/office/powerpoint/2010/main" val="13472713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タイトル 1"/>
          <p:cNvSpPr>
            <a:spLocks noGrp="1"/>
          </p:cNvSpPr>
          <p:nvPr>
            <p:ph type="title"/>
          </p:nvPr>
        </p:nvSpPr>
        <p:spPr>
          <a:xfrm>
            <a:off x="838200" y="163233"/>
            <a:ext cx="10515600" cy="396875"/>
          </a:xfrm>
        </p:spPr>
        <p:txBody>
          <a:bodyPr>
            <a:noAutofit/>
          </a:bodyPr>
          <a:lstStyle/>
          <a:p>
            <a:r>
              <a:rPr lang="ja-JP" altLang="en-US" sz="2400" dirty="0">
                <a:latin typeface="Meiryo" charset="-128"/>
                <a:ea typeface="Meiryo" charset="-128"/>
                <a:cs typeface="Meiryo" charset="-128"/>
              </a:rPr>
              <a:t>スーパーで買い物して</a:t>
            </a:r>
            <a:r>
              <a:rPr lang="ja-JP" altLang="en-US" sz="2400" dirty="0" smtClean="0">
                <a:latin typeface="Meiryo" charset="-128"/>
                <a:ea typeface="Meiryo" charset="-128"/>
                <a:cs typeface="Meiryo" charset="-128"/>
              </a:rPr>
              <a:t>いる人の「</a:t>
            </a:r>
            <a:r>
              <a:rPr lang="ja-JP" altLang="en-US" sz="2400" dirty="0">
                <a:latin typeface="Meiryo" charset="-128"/>
                <a:ea typeface="Meiryo" charset="-128"/>
                <a:cs typeface="Meiryo" charset="-128"/>
              </a:rPr>
              <a:t>あれっ？」に答える</a:t>
            </a:r>
            <a:r>
              <a:rPr lang="ja-JP" altLang="en-US" sz="2400" dirty="0" smtClean="0">
                <a:latin typeface="Meiryo" charset="-128"/>
                <a:ea typeface="Meiryo" charset="-128"/>
                <a:cs typeface="Meiryo" charset="-128"/>
              </a:rPr>
              <a:t>サービスです</a:t>
            </a:r>
            <a:endParaRPr lang="ja-JP" altLang="en-US" sz="2400" dirty="0">
              <a:latin typeface="Meiryo" charset="-128"/>
              <a:ea typeface="Meiryo" charset="-128"/>
              <a:cs typeface="Meiryo" charset="-128"/>
            </a:endParaRPr>
          </a:p>
        </p:txBody>
      </p:sp>
      <p:pic>
        <p:nvPicPr>
          <p:cNvPr id="4" name="コンテンツ プレースホルダー 3"/>
          <p:cNvPicPr>
            <a:picLocks noGrp="1" noChangeAspect="1"/>
          </p:cNvPicPr>
          <p:nvPr>
            <p:ph idx="1"/>
          </p:nvPr>
        </p:nvPicPr>
        <p:blipFill>
          <a:blip r:embed="rId3" cstate="screen">
            <a:extLst>
              <a:ext uri="{28A0092B-C50C-407E-A947-70E740481C1C}">
                <a14:useLocalDpi xmlns:a14="http://schemas.microsoft.com/office/drawing/2010/main"/>
              </a:ext>
            </a:extLst>
          </a:blip>
          <a:stretch>
            <a:fillRect/>
          </a:stretch>
        </p:blipFill>
        <p:spPr>
          <a:xfrm>
            <a:off x="268036" y="1358260"/>
            <a:ext cx="5615930" cy="3745782"/>
          </a:xfrm>
        </p:spPr>
      </p:pic>
      <p:pic>
        <p:nvPicPr>
          <p:cNvPr id="6" name="図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095999" y="1358260"/>
            <a:ext cx="5615931" cy="3745782"/>
          </a:xfrm>
          <a:prstGeom prst="rect">
            <a:avLst/>
          </a:prstGeom>
        </p:spPr>
      </p:pic>
      <p:sp>
        <p:nvSpPr>
          <p:cNvPr id="14" name="円/楕円 13"/>
          <p:cNvSpPr/>
          <p:nvPr/>
        </p:nvSpPr>
        <p:spPr>
          <a:xfrm>
            <a:off x="4269525" y="3228001"/>
            <a:ext cx="315728" cy="185531"/>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円/楕円 14"/>
          <p:cNvSpPr/>
          <p:nvPr/>
        </p:nvSpPr>
        <p:spPr>
          <a:xfrm>
            <a:off x="4158538" y="3030256"/>
            <a:ext cx="221974" cy="11857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円/楕円 15"/>
          <p:cNvSpPr/>
          <p:nvPr/>
        </p:nvSpPr>
        <p:spPr>
          <a:xfrm>
            <a:off x="9475386" y="3334019"/>
            <a:ext cx="1677029" cy="121025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p:cNvSpPr/>
          <p:nvPr/>
        </p:nvSpPr>
        <p:spPr>
          <a:xfrm>
            <a:off x="9242724" y="3056068"/>
            <a:ext cx="315728" cy="185531"/>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p:cNvSpPr/>
          <p:nvPr/>
        </p:nvSpPr>
        <p:spPr>
          <a:xfrm>
            <a:off x="9131737" y="2858323"/>
            <a:ext cx="221974" cy="11857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2335652" y="5310516"/>
            <a:ext cx="2018501" cy="261610"/>
          </a:xfrm>
          <a:prstGeom prst="rect">
            <a:avLst/>
          </a:prstGeom>
          <a:noFill/>
        </p:spPr>
        <p:txBody>
          <a:bodyPr wrap="none" rtlCol="0">
            <a:spAutoFit/>
          </a:bodyPr>
          <a:lstStyle/>
          <a:p>
            <a:r>
              <a:rPr kumimoji="1" lang="ja-JP" altLang="en-US" sz="1100" dirty="0" smtClean="0"/>
              <a:t>あれっ、醤油まだあったかな</a:t>
            </a:r>
            <a:endParaRPr kumimoji="1" lang="en-US" altLang="ja-JP" sz="1100" dirty="0" smtClean="0"/>
          </a:p>
        </p:txBody>
      </p:sp>
      <p:sp>
        <p:nvSpPr>
          <p:cNvPr id="19" name="テキスト ボックス 18"/>
          <p:cNvSpPr txBox="1"/>
          <p:nvPr/>
        </p:nvSpPr>
        <p:spPr>
          <a:xfrm>
            <a:off x="7352415" y="5285334"/>
            <a:ext cx="3679221" cy="261610"/>
          </a:xfrm>
          <a:prstGeom prst="rect">
            <a:avLst/>
          </a:prstGeom>
          <a:noFill/>
        </p:spPr>
        <p:txBody>
          <a:bodyPr wrap="square" rtlCol="0">
            <a:spAutoFit/>
          </a:bodyPr>
          <a:lstStyle/>
          <a:p>
            <a:pPr algn="ctr"/>
            <a:r>
              <a:rPr lang="ja-JP" altLang="en-US" sz="1100" dirty="0" smtClean="0"/>
              <a:t>この料理に使う、</a:t>
            </a:r>
            <a:r>
              <a:rPr kumimoji="1" lang="ja-JP" altLang="en-US" sz="1100" dirty="0" smtClean="0"/>
              <a:t>ごま油残ってたかな</a:t>
            </a:r>
            <a:endParaRPr kumimoji="1" lang="en-US" altLang="ja-JP" sz="1100" dirty="0" smtClean="0"/>
          </a:p>
        </p:txBody>
      </p:sp>
      <p:sp>
        <p:nvSpPr>
          <p:cNvPr id="21" name="円/楕円 20"/>
          <p:cNvSpPr/>
          <p:nvPr/>
        </p:nvSpPr>
        <p:spPr>
          <a:xfrm>
            <a:off x="3391569" y="3492699"/>
            <a:ext cx="1855779" cy="90680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2" name="図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9465677" y="3321281"/>
            <a:ext cx="1677925" cy="1258981"/>
          </a:xfrm>
          <a:prstGeom prst="ellipse">
            <a:avLst/>
          </a:prstGeom>
          <a:effectLst>
            <a:softEdge rad="101600"/>
          </a:effectLst>
        </p:spPr>
      </p:pic>
      <p:pic>
        <p:nvPicPr>
          <p:cNvPr id="22" name="図 21"/>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3490991" y="3336089"/>
            <a:ext cx="1791477" cy="1115423"/>
          </a:xfrm>
          <a:prstGeom prst="ellipse">
            <a:avLst/>
          </a:prstGeom>
          <a:effectLst>
            <a:softEdge rad="165100"/>
          </a:effectLst>
        </p:spPr>
      </p:pic>
    </p:spTree>
    <p:extLst>
      <p:ext uri="{BB962C8B-B14F-4D97-AF65-F5344CB8AC3E}">
        <p14:creationId xmlns:p14="http://schemas.microsoft.com/office/powerpoint/2010/main" val="15097806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10989" b="13263"/>
          <a:stretch/>
        </p:blipFill>
        <p:spPr>
          <a:xfrm>
            <a:off x="8578560" y="2814796"/>
            <a:ext cx="1912982" cy="2138680"/>
          </a:xfrm>
          <a:prstGeom prst="rect">
            <a:avLst/>
          </a:prstGeom>
        </p:spPr>
      </p:pic>
      <p:grpSp>
        <p:nvGrpSpPr>
          <p:cNvPr id="6" name="図形グループ 5"/>
          <p:cNvGrpSpPr/>
          <p:nvPr/>
        </p:nvGrpSpPr>
        <p:grpSpPr>
          <a:xfrm>
            <a:off x="6146654" y="1055548"/>
            <a:ext cx="2389909" cy="4325057"/>
            <a:chOff x="4536867" y="2026614"/>
            <a:chExt cx="2669693" cy="4831386"/>
          </a:xfrm>
        </p:grpSpPr>
        <p:pic>
          <p:nvPicPr>
            <p:cNvPr id="7" name="図 6"/>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36867" y="2026614"/>
              <a:ext cx="2669693" cy="4831386"/>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6679" y="2640081"/>
              <a:ext cx="2190717" cy="3924413"/>
            </a:xfrm>
            <a:prstGeom prst="rect">
              <a:avLst/>
            </a:prstGeom>
          </p:spPr>
        </p:pic>
      </p:grpSp>
      <p:pic>
        <p:nvPicPr>
          <p:cNvPr id="9" name="図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14143" y="1289533"/>
            <a:ext cx="2309414" cy="1549045"/>
          </a:xfrm>
          <a:prstGeom prst="rect">
            <a:avLst/>
          </a:prstGeom>
        </p:spPr>
      </p:pic>
      <p:sp>
        <p:nvSpPr>
          <p:cNvPr id="10" name="テキスト ボックス 9"/>
          <p:cNvSpPr txBox="1"/>
          <p:nvPr/>
        </p:nvSpPr>
        <p:spPr>
          <a:xfrm>
            <a:off x="9746894" y="1613730"/>
            <a:ext cx="1808508" cy="707886"/>
          </a:xfrm>
          <a:prstGeom prst="rect">
            <a:avLst/>
          </a:prstGeom>
          <a:noFill/>
        </p:spPr>
        <p:txBody>
          <a:bodyPr wrap="none" rtlCol="0">
            <a:spAutoFit/>
          </a:bodyPr>
          <a:lstStyle/>
          <a:p>
            <a:r>
              <a:rPr kumimoji="1" lang="en-US" altLang="ja-JP" sz="2000" dirty="0" smtClean="0"/>
              <a:t>LINE BOT</a:t>
            </a:r>
          </a:p>
          <a:p>
            <a:r>
              <a:rPr kumimoji="1" lang="ja-JP" altLang="en-US" sz="2000" dirty="0" smtClean="0"/>
              <a:t>完成したよー</a:t>
            </a:r>
            <a:r>
              <a:rPr kumimoji="1" lang="en-US" altLang="ja-JP" sz="2000" dirty="0" smtClean="0"/>
              <a:t>!</a:t>
            </a:r>
          </a:p>
        </p:txBody>
      </p:sp>
      <p:pic>
        <p:nvPicPr>
          <p:cNvPr id="11" name="図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85420" y="3469347"/>
            <a:ext cx="2381180" cy="2848913"/>
          </a:xfrm>
          <a:prstGeom prst="rect">
            <a:avLst/>
          </a:prstGeom>
        </p:spPr>
      </p:pic>
      <p:pic>
        <p:nvPicPr>
          <p:cNvPr id="12" name="図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06588" y="3035379"/>
            <a:ext cx="2644871" cy="1858425"/>
          </a:xfrm>
          <a:prstGeom prst="rect">
            <a:avLst/>
          </a:prstGeom>
        </p:spPr>
      </p:pic>
      <p:sp>
        <p:nvSpPr>
          <p:cNvPr id="13" name="テキスト ボックス 12"/>
          <p:cNvSpPr txBox="1"/>
          <p:nvPr/>
        </p:nvSpPr>
        <p:spPr>
          <a:xfrm>
            <a:off x="3596863" y="3379698"/>
            <a:ext cx="2397803" cy="830997"/>
          </a:xfrm>
          <a:prstGeom prst="rect">
            <a:avLst/>
          </a:prstGeom>
          <a:noFill/>
        </p:spPr>
        <p:txBody>
          <a:bodyPr wrap="square" rtlCol="0">
            <a:spAutoFit/>
          </a:bodyPr>
          <a:lstStyle/>
          <a:p>
            <a:pPr algn="ctr"/>
            <a:r>
              <a:rPr kumimoji="1" lang="ja-JP" altLang="en-US" sz="2400" dirty="0" smtClean="0"/>
              <a:t>あらそう、</a:t>
            </a:r>
            <a:endParaRPr kumimoji="1" lang="en-US" altLang="ja-JP" sz="2400" dirty="0" smtClean="0"/>
          </a:p>
          <a:p>
            <a:pPr algn="ctr"/>
            <a:r>
              <a:rPr lang="ja-JP" altLang="en-US" sz="2400" dirty="0" smtClean="0"/>
              <a:t>ちょっと見せて</a:t>
            </a:r>
            <a:endParaRPr kumimoji="1" lang="en-US" altLang="ja-JP" sz="2400" dirty="0" smtClean="0"/>
          </a:p>
        </p:txBody>
      </p:sp>
      <p:sp>
        <p:nvSpPr>
          <p:cNvPr id="14" name="テキスト ボックス 13"/>
          <p:cNvSpPr txBox="1"/>
          <p:nvPr/>
        </p:nvSpPr>
        <p:spPr>
          <a:xfrm>
            <a:off x="9414142" y="5128436"/>
            <a:ext cx="1077400" cy="461665"/>
          </a:xfrm>
          <a:prstGeom prst="rect">
            <a:avLst/>
          </a:prstGeom>
          <a:noFill/>
        </p:spPr>
        <p:txBody>
          <a:bodyPr wrap="square" rtlCol="0">
            <a:spAutoFit/>
          </a:bodyPr>
          <a:lstStyle/>
          <a:p>
            <a:pPr algn="ctr"/>
            <a:r>
              <a:rPr kumimoji="1" lang="ja-JP" altLang="en-US" sz="2400" dirty="0" smtClean="0"/>
              <a:t>私</a:t>
            </a:r>
            <a:endParaRPr kumimoji="1" lang="en-US" altLang="ja-JP" sz="2400" dirty="0" smtClean="0"/>
          </a:p>
        </p:txBody>
      </p:sp>
      <p:sp>
        <p:nvSpPr>
          <p:cNvPr id="15" name="テキスト ボックス 14"/>
          <p:cNvSpPr txBox="1"/>
          <p:nvPr/>
        </p:nvSpPr>
        <p:spPr>
          <a:xfrm>
            <a:off x="2550215" y="6318260"/>
            <a:ext cx="582527" cy="461665"/>
          </a:xfrm>
          <a:prstGeom prst="rect">
            <a:avLst/>
          </a:prstGeom>
          <a:noFill/>
        </p:spPr>
        <p:txBody>
          <a:bodyPr wrap="square" rtlCol="0">
            <a:spAutoFit/>
          </a:bodyPr>
          <a:lstStyle/>
          <a:p>
            <a:pPr algn="ctr"/>
            <a:r>
              <a:rPr kumimoji="1" lang="ja-JP" altLang="en-US" sz="2400" dirty="0" smtClean="0"/>
              <a:t>嫁</a:t>
            </a:r>
            <a:endParaRPr kumimoji="1" lang="en-US" altLang="ja-JP" sz="2400" dirty="0" smtClean="0"/>
          </a:p>
        </p:txBody>
      </p:sp>
      <p:sp>
        <p:nvSpPr>
          <p:cNvPr id="16" name="タイトル 1"/>
          <p:cNvSpPr>
            <a:spLocks noGrp="1"/>
          </p:cNvSpPr>
          <p:nvPr>
            <p:ph type="title"/>
          </p:nvPr>
        </p:nvSpPr>
        <p:spPr>
          <a:xfrm>
            <a:off x="838200" y="128063"/>
            <a:ext cx="10515600" cy="396875"/>
          </a:xfrm>
        </p:spPr>
        <p:txBody>
          <a:bodyPr>
            <a:noAutofit/>
          </a:bodyPr>
          <a:lstStyle/>
          <a:p>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開発</a:t>
            </a:r>
            <a:r>
              <a:rPr lang="en-US" altLang="ja-JP" sz="2400" dirty="0" smtClean="0">
                <a:latin typeface="メイリオ" panose="020B0604030504040204" pitchFamily="50" charset="-128"/>
                <a:ea typeface="メイリオ" panose="020B0604030504040204" pitchFamily="50" charset="-128"/>
                <a:cs typeface="メイリオ" panose="020B0604030504040204" pitchFamily="50" charset="-128"/>
              </a:rPr>
              <a:t>4</a:t>
            </a:r>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コマ漫画</a:t>
            </a:r>
            <a:endParaRPr kumimoji="1" lang="ja-JP" altLang="en-US" sz="2400" dirty="0">
              <a:latin typeface="メイリオ" panose="020B0604030504040204" pitchFamily="50" charset="-128"/>
              <a:ea typeface="メイリオ" panose="020B0604030504040204" pitchFamily="50" charset="-128"/>
              <a:cs typeface="メイリオ" panose="020B0604030504040204" pitchFamily="50" charset="-128"/>
            </a:endParaRPr>
          </a:p>
        </p:txBody>
      </p:sp>
    </p:spTree>
    <p:extLst>
      <p:ext uri="{BB962C8B-B14F-4D97-AF65-F5344CB8AC3E}">
        <p14:creationId xmlns:p14="http://schemas.microsoft.com/office/powerpoint/2010/main" val="189581080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70743" y="3366816"/>
            <a:ext cx="3333012" cy="3309373"/>
          </a:xfrm>
          <a:prstGeom prst="rect">
            <a:avLst/>
          </a:prstGeom>
        </p:spPr>
      </p:pic>
      <p:grpSp>
        <p:nvGrpSpPr>
          <p:cNvPr id="5" name="図形グループ 4"/>
          <p:cNvGrpSpPr/>
          <p:nvPr/>
        </p:nvGrpSpPr>
        <p:grpSpPr>
          <a:xfrm>
            <a:off x="3363703" y="810988"/>
            <a:ext cx="2389909" cy="4325057"/>
            <a:chOff x="4536867" y="2026614"/>
            <a:chExt cx="2669693" cy="4831386"/>
          </a:xfrm>
        </p:grpSpPr>
        <p:pic>
          <p:nvPicPr>
            <p:cNvPr id="6" name="図 5"/>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36867" y="2026614"/>
              <a:ext cx="2669693" cy="4831386"/>
            </a:xfrm>
            <a:prstGeom prst="rect">
              <a:avLst/>
            </a:prstGeom>
          </p:spPr>
        </p:pic>
        <p:pic>
          <p:nvPicPr>
            <p:cNvPr id="7" name="図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6679" y="2640081"/>
              <a:ext cx="2190717" cy="3924413"/>
            </a:xfrm>
            <a:prstGeom prst="rect">
              <a:avLst/>
            </a:prstGeom>
          </p:spPr>
        </p:pic>
      </p:grpSp>
      <p:pic>
        <p:nvPicPr>
          <p:cNvPr id="8" name="図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12296" y="2580217"/>
            <a:ext cx="2283656" cy="1573197"/>
          </a:xfrm>
          <a:prstGeom prst="rect">
            <a:avLst/>
          </a:prstGeom>
        </p:spPr>
      </p:pic>
      <p:sp>
        <p:nvSpPr>
          <p:cNvPr id="9" name="テキスト ボックス 8"/>
          <p:cNvSpPr txBox="1"/>
          <p:nvPr/>
        </p:nvSpPr>
        <p:spPr>
          <a:xfrm>
            <a:off x="9120320" y="3010333"/>
            <a:ext cx="1415772" cy="461665"/>
          </a:xfrm>
          <a:prstGeom prst="rect">
            <a:avLst/>
          </a:prstGeom>
          <a:noFill/>
        </p:spPr>
        <p:txBody>
          <a:bodyPr wrap="none" rtlCol="0">
            <a:spAutoFit/>
          </a:bodyPr>
          <a:lstStyle/>
          <a:p>
            <a:r>
              <a:rPr kumimoji="1" lang="ja-JP" altLang="en-US" sz="2400" dirty="0" smtClean="0"/>
              <a:t>ふーん</a:t>
            </a:r>
            <a:r>
              <a:rPr kumimoji="1" lang="en-US" altLang="ja-JP" sz="2400" dirty="0" smtClean="0"/>
              <a:t>…</a:t>
            </a:r>
          </a:p>
        </p:txBody>
      </p:sp>
      <p:sp>
        <p:nvSpPr>
          <p:cNvPr id="10" name="タイトル 1"/>
          <p:cNvSpPr>
            <a:spLocks noGrp="1"/>
          </p:cNvSpPr>
          <p:nvPr>
            <p:ph type="title"/>
          </p:nvPr>
        </p:nvSpPr>
        <p:spPr>
          <a:xfrm>
            <a:off x="838200" y="170593"/>
            <a:ext cx="10515600" cy="396875"/>
          </a:xfrm>
        </p:spPr>
        <p:txBody>
          <a:bodyPr>
            <a:noAutofit/>
          </a:bodyPr>
          <a:lstStyle/>
          <a:p>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開発</a:t>
            </a:r>
            <a:r>
              <a:rPr lang="en-US" altLang="ja-JP" sz="2400" dirty="0" smtClean="0">
                <a:latin typeface="メイリオ" panose="020B0604030504040204" pitchFamily="50" charset="-128"/>
                <a:ea typeface="メイリオ" panose="020B0604030504040204" pitchFamily="50" charset="-128"/>
                <a:cs typeface="メイリオ" panose="020B0604030504040204" pitchFamily="50" charset="-128"/>
              </a:rPr>
              <a:t>4</a:t>
            </a:r>
            <a:r>
              <a:rPr lang="ja-JP" altLang="en-US" sz="2400" smtClean="0">
                <a:latin typeface="メイリオ" panose="020B0604030504040204" pitchFamily="50" charset="-128"/>
                <a:ea typeface="メイリオ" panose="020B0604030504040204" pitchFamily="50" charset="-128"/>
                <a:cs typeface="メイリオ" panose="020B0604030504040204" pitchFamily="50" charset="-128"/>
              </a:rPr>
              <a:t>コマ漫画</a:t>
            </a:r>
            <a:endParaRPr kumimoji="1" lang="ja-JP" altLang="en-US" sz="2400"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1" name="テキスト ボックス 10"/>
          <p:cNvSpPr txBox="1"/>
          <p:nvPr/>
        </p:nvSpPr>
        <p:spPr>
          <a:xfrm>
            <a:off x="7946304" y="6214524"/>
            <a:ext cx="582527" cy="461665"/>
          </a:xfrm>
          <a:prstGeom prst="rect">
            <a:avLst/>
          </a:prstGeom>
          <a:noFill/>
        </p:spPr>
        <p:txBody>
          <a:bodyPr wrap="square" rtlCol="0">
            <a:spAutoFit/>
          </a:bodyPr>
          <a:lstStyle/>
          <a:p>
            <a:pPr algn="ctr"/>
            <a:r>
              <a:rPr kumimoji="1" lang="ja-JP" altLang="en-US" sz="2400" dirty="0" smtClean="0"/>
              <a:t>嫁</a:t>
            </a:r>
            <a:endParaRPr kumimoji="1" lang="en-US" altLang="ja-JP" sz="2400" dirty="0" smtClean="0"/>
          </a:p>
        </p:txBody>
      </p:sp>
    </p:spTree>
    <p:extLst>
      <p:ext uri="{BB962C8B-B14F-4D97-AF65-F5344CB8AC3E}">
        <p14:creationId xmlns:p14="http://schemas.microsoft.com/office/powerpoint/2010/main" val="2135496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1715" y="3662934"/>
            <a:ext cx="2661308" cy="2730734"/>
          </a:xfrm>
          <a:prstGeom prst="rect">
            <a:avLst/>
          </a:prstGeom>
        </p:spPr>
      </p:pic>
      <p:pic>
        <p:nvPicPr>
          <p:cNvPr id="9" name="図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15953" y="810988"/>
            <a:ext cx="5542016" cy="3817862"/>
          </a:xfrm>
          <a:prstGeom prst="rect">
            <a:avLst/>
          </a:prstGeom>
        </p:spPr>
      </p:pic>
      <p:sp>
        <p:nvSpPr>
          <p:cNvPr id="10" name="テキスト ボックス 9"/>
          <p:cNvSpPr txBox="1"/>
          <p:nvPr/>
        </p:nvSpPr>
        <p:spPr>
          <a:xfrm>
            <a:off x="7016766" y="1649860"/>
            <a:ext cx="4801314" cy="1569660"/>
          </a:xfrm>
          <a:prstGeom prst="rect">
            <a:avLst/>
          </a:prstGeom>
          <a:noFill/>
        </p:spPr>
        <p:txBody>
          <a:bodyPr wrap="none" rtlCol="0">
            <a:spAutoFit/>
          </a:bodyPr>
          <a:lstStyle/>
          <a:p>
            <a:r>
              <a:rPr kumimoji="1" lang="ja-JP" altLang="en-US" sz="2400" dirty="0" smtClean="0"/>
              <a:t>あのさぁ、</a:t>
            </a:r>
            <a:endParaRPr kumimoji="1" lang="en-US" altLang="ja-JP" sz="2400" dirty="0" smtClean="0"/>
          </a:p>
          <a:p>
            <a:r>
              <a:rPr kumimoji="1" lang="ja-JP" altLang="en-US" sz="2400" dirty="0" smtClean="0"/>
              <a:t>関連商品の中でいいのが</a:t>
            </a:r>
            <a:r>
              <a:rPr lang="ja-JP" altLang="en-US" sz="2400" dirty="0" smtClean="0"/>
              <a:t>あったら</a:t>
            </a:r>
            <a:endParaRPr lang="en-US" altLang="ja-JP" sz="2400" dirty="0" smtClean="0"/>
          </a:p>
          <a:p>
            <a:r>
              <a:rPr lang="ja-JP" altLang="en-US" sz="2400" dirty="0" smtClean="0"/>
              <a:t>仕事の帰りに買ってきてって</a:t>
            </a:r>
            <a:endParaRPr lang="en-US" altLang="ja-JP" sz="2400" dirty="0" smtClean="0"/>
          </a:p>
          <a:p>
            <a:r>
              <a:rPr lang="ja-JP" altLang="en-US" sz="2400" dirty="0" smtClean="0"/>
              <a:t>お願いできるボタンをつけてよ</a:t>
            </a:r>
            <a:endParaRPr kumimoji="1" lang="en-US" altLang="ja-JP" sz="2400" dirty="0" smtClean="0"/>
          </a:p>
        </p:txBody>
      </p:sp>
      <p:sp>
        <p:nvSpPr>
          <p:cNvPr id="20" name="タイトル 1"/>
          <p:cNvSpPr>
            <a:spLocks noGrp="1"/>
          </p:cNvSpPr>
          <p:nvPr>
            <p:ph type="title"/>
          </p:nvPr>
        </p:nvSpPr>
        <p:spPr>
          <a:xfrm>
            <a:off x="838200" y="128063"/>
            <a:ext cx="10515600" cy="396875"/>
          </a:xfrm>
        </p:spPr>
        <p:txBody>
          <a:bodyPr>
            <a:noAutofit/>
          </a:bodyPr>
          <a:lstStyle/>
          <a:p>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開発</a:t>
            </a:r>
            <a:r>
              <a:rPr lang="en-US" altLang="ja-JP" sz="2400" dirty="0" smtClean="0">
                <a:latin typeface="メイリオ" panose="020B0604030504040204" pitchFamily="50" charset="-128"/>
                <a:ea typeface="メイリオ" panose="020B0604030504040204" pitchFamily="50" charset="-128"/>
                <a:cs typeface="メイリオ" panose="020B0604030504040204" pitchFamily="50" charset="-128"/>
              </a:rPr>
              <a:t>4</a:t>
            </a:r>
            <a:r>
              <a:rPr lang="ja-JP" altLang="en-US" sz="2400" smtClean="0">
                <a:latin typeface="メイリオ" panose="020B0604030504040204" pitchFamily="50" charset="-128"/>
                <a:ea typeface="メイリオ" panose="020B0604030504040204" pitchFamily="50" charset="-128"/>
                <a:cs typeface="メイリオ" panose="020B0604030504040204" pitchFamily="50" charset="-128"/>
              </a:rPr>
              <a:t>コマ漫画</a:t>
            </a:r>
            <a:endParaRPr kumimoji="1" lang="ja-JP" altLang="en-US" sz="2400" dirty="0">
              <a:latin typeface="メイリオ" panose="020B0604030504040204" pitchFamily="50" charset="-128"/>
              <a:ea typeface="メイリオ" panose="020B0604030504040204" pitchFamily="50" charset="-128"/>
              <a:cs typeface="メイリオ" panose="020B0604030504040204" pitchFamily="50" charset="-128"/>
            </a:endParaRPr>
          </a:p>
        </p:txBody>
      </p:sp>
      <p:grpSp>
        <p:nvGrpSpPr>
          <p:cNvPr id="21" name="図形グループ 20"/>
          <p:cNvGrpSpPr/>
          <p:nvPr/>
        </p:nvGrpSpPr>
        <p:grpSpPr>
          <a:xfrm>
            <a:off x="2323799" y="810988"/>
            <a:ext cx="2389909" cy="4325057"/>
            <a:chOff x="4536867" y="2026614"/>
            <a:chExt cx="2669693" cy="4831386"/>
          </a:xfrm>
        </p:grpSpPr>
        <p:pic>
          <p:nvPicPr>
            <p:cNvPr id="22" name="図 2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536867" y="2026614"/>
              <a:ext cx="2669693" cy="4831386"/>
            </a:xfrm>
            <a:prstGeom prst="rect">
              <a:avLst/>
            </a:prstGeom>
          </p:spPr>
        </p:pic>
        <p:pic>
          <p:nvPicPr>
            <p:cNvPr id="23" name="図 2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96679" y="2640081"/>
              <a:ext cx="2190717" cy="3924413"/>
            </a:xfrm>
            <a:prstGeom prst="rect">
              <a:avLst/>
            </a:prstGeom>
          </p:spPr>
        </p:pic>
      </p:grpSp>
      <p:sp>
        <p:nvSpPr>
          <p:cNvPr id="11" name="テキスト ボックス 10"/>
          <p:cNvSpPr txBox="1"/>
          <p:nvPr/>
        </p:nvSpPr>
        <p:spPr>
          <a:xfrm>
            <a:off x="6102369" y="6393668"/>
            <a:ext cx="582527" cy="461665"/>
          </a:xfrm>
          <a:prstGeom prst="rect">
            <a:avLst/>
          </a:prstGeom>
          <a:noFill/>
        </p:spPr>
        <p:txBody>
          <a:bodyPr wrap="square" rtlCol="0">
            <a:spAutoFit/>
          </a:bodyPr>
          <a:lstStyle/>
          <a:p>
            <a:pPr algn="ctr"/>
            <a:r>
              <a:rPr kumimoji="1" lang="ja-JP" altLang="en-US" sz="2400" dirty="0" smtClean="0"/>
              <a:t>嫁</a:t>
            </a:r>
            <a:endParaRPr kumimoji="1" lang="en-US" altLang="ja-JP" sz="2400" dirty="0" smtClean="0"/>
          </a:p>
        </p:txBody>
      </p:sp>
    </p:spTree>
    <p:extLst>
      <p:ext uri="{BB962C8B-B14F-4D97-AF65-F5344CB8AC3E}">
        <p14:creationId xmlns:p14="http://schemas.microsoft.com/office/powerpoint/2010/main" val="3187120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a:xfrm>
            <a:off x="838200" y="3169920"/>
            <a:ext cx="10515600" cy="589280"/>
          </a:xfrm>
        </p:spPr>
        <p:txBody>
          <a:bodyPr/>
          <a:lstStyle/>
          <a:p>
            <a:pPr marL="0" indent="0" algn="ctr">
              <a:buNone/>
            </a:pPr>
            <a:r>
              <a:rPr kumimoji="1" lang="ja-JP" altLang="en-US" b="1" dirty="0" smtClean="0"/>
              <a:t>以下、補足資料</a:t>
            </a:r>
            <a:endParaRPr kumimoji="1" lang="ja-JP" altLang="en-US" b="1" dirty="0"/>
          </a:p>
        </p:txBody>
      </p:sp>
    </p:spTree>
    <p:extLst>
      <p:ext uri="{BB962C8B-B14F-4D97-AF65-F5344CB8AC3E}">
        <p14:creationId xmlns:p14="http://schemas.microsoft.com/office/powerpoint/2010/main" val="70689098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角丸四角形 48"/>
          <p:cNvSpPr/>
          <p:nvPr/>
        </p:nvSpPr>
        <p:spPr>
          <a:xfrm>
            <a:off x="5489990" y="2200605"/>
            <a:ext cx="1855632" cy="145428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a:p>
        </p:txBody>
      </p:sp>
      <p:pic>
        <p:nvPicPr>
          <p:cNvPr id="40" name="図 3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82577" y="2108445"/>
            <a:ext cx="820919" cy="1528402"/>
          </a:xfrm>
          <a:prstGeom prst="rect">
            <a:avLst/>
          </a:prstGeom>
        </p:spPr>
      </p:pic>
      <p:pic>
        <p:nvPicPr>
          <p:cNvPr id="38" name="図 37"/>
          <p:cNvPicPr>
            <a:picLocks noChangeAspect="1"/>
          </p:cNvPicPr>
          <p:nvPr/>
        </p:nvPicPr>
        <p:blipFill>
          <a:blip r:embed="rId4" cstate="screen">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2717903" y="2205142"/>
            <a:ext cx="1501696" cy="1086454"/>
          </a:xfrm>
          <a:prstGeom prst="rect">
            <a:avLst/>
          </a:prstGeom>
        </p:spPr>
      </p:pic>
      <p:pic>
        <p:nvPicPr>
          <p:cNvPr id="5" name="図 4"/>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8692178" y="3957773"/>
            <a:ext cx="1794380" cy="1666061"/>
          </a:xfrm>
          <a:prstGeom prst="ellipse">
            <a:avLst/>
          </a:prstGeom>
        </p:spPr>
      </p:pic>
      <p:pic>
        <p:nvPicPr>
          <p:cNvPr id="10" name="図 9"/>
          <p:cNvPicPr>
            <a:picLocks noChangeAspect="1"/>
          </p:cNvPicPr>
          <p:nvPr/>
        </p:nvPicPr>
        <p:blipFill>
          <a:blip r:embed="rId4" cstate="screen">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6101252" y="4554712"/>
            <a:ext cx="1610267" cy="1165004"/>
          </a:xfrm>
          <a:prstGeom prst="rect">
            <a:avLst/>
          </a:prstGeom>
        </p:spPr>
      </p:pic>
      <p:pic>
        <p:nvPicPr>
          <p:cNvPr id="3074" name="Picture 2" descr="C:\Users\s129907\Desktop\imgres.png"/>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3041048" y="2685114"/>
            <a:ext cx="815883" cy="815883"/>
          </a:xfrm>
          <a:prstGeom prst="rect">
            <a:avLst/>
          </a:prstGeom>
          <a:noFill/>
        </p:spPr>
      </p:pic>
      <p:sp>
        <p:nvSpPr>
          <p:cNvPr id="30" name="テキスト ボックス 29"/>
          <p:cNvSpPr txBox="1"/>
          <p:nvPr/>
        </p:nvSpPr>
        <p:spPr>
          <a:xfrm>
            <a:off x="7551150" y="1603462"/>
            <a:ext cx="1690124" cy="815608"/>
          </a:xfrm>
          <a:prstGeom prst="rect">
            <a:avLst/>
          </a:prstGeom>
          <a:noFill/>
        </p:spPr>
        <p:txBody>
          <a:bodyPr wrap="square" rtlCol="0">
            <a:spAutoFit/>
          </a:bodyPr>
          <a:lstStyle/>
          <a:p>
            <a:pPr algn="ctr"/>
            <a:r>
              <a:rPr lang="ja-JP" altLang="en-US" sz="1400" b="1" dirty="0" smtClean="0"/>
              <a:t>機器登録サイト</a:t>
            </a:r>
            <a:endParaRPr lang="en-US" altLang="ja-JP" sz="1400" b="1" dirty="0" smtClean="0"/>
          </a:p>
          <a:p>
            <a:pPr algn="ctr"/>
            <a:r>
              <a:rPr lang="en-US" altLang="ja-JP" sz="1100" b="1" dirty="0" smtClean="0"/>
              <a:t>(</a:t>
            </a:r>
            <a:r>
              <a:rPr lang="en-US" altLang="ja-JP" sz="1100" dirty="0">
                <a:solidFill>
                  <a:schemeClr val="tx1">
                    <a:lumMod val="65000"/>
                    <a:lumOff val="35000"/>
                  </a:schemeClr>
                </a:solidFill>
                <a:latin typeface="+mn-ea"/>
                <a:hlinkClick r:id="rId7"/>
              </a:rPr>
              <a:t>URL:https://spice-shelf.sakura.ne.jp/new_spice_shelf/</a:t>
            </a:r>
            <a:r>
              <a:rPr lang="en-US" altLang="ja-JP" sz="1100" b="1" dirty="0" smtClean="0"/>
              <a:t>)</a:t>
            </a:r>
          </a:p>
        </p:txBody>
      </p:sp>
      <p:sp>
        <p:nvSpPr>
          <p:cNvPr id="31" name="テキスト ボックス 30"/>
          <p:cNvSpPr txBox="1"/>
          <p:nvPr/>
        </p:nvSpPr>
        <p:spPr>
          <a:xfrm>
            <a:off x="8760978" y="5687017"/>
            <a:ext cx="1690124" cy="523220"/>
          </a:xfrm>
          <a:prstGeom prst="rect">
            <a:avLst/>
          </a:prstGeom>
          <a:noFill/>
        </p:spPr>
        <p:txBody>
          <a:bodyPr wrap="square" rtlCol="0">
            <a:spAutoFit/>
          </a:bodyPr>
          <a:lstStyle/>
          <a:p>
            <a:pPr algn="ctr"/>
            <a:r>
              <a:rPr lang="en-US" altLang="ja-JP" sz="1400" b="1" dirty="0" err="1" smtClean="0"/>
              <a:t>IoT</a:t>
            </a:r>
            <a:r>
              <a:rPr lang="ja-JP" altLang="en-US" sz="1400" b="1" dirty="0" smtClean="0"/>
              <a:t>調味料棚</a:t>
            </a:r>
          </a:p>
          <a:p>
            <a:pPr algn="ctr"/>
            <a:r>
              <a:rPr lang="en-US" altLang="ja-JP" sz="1400" b="1" dirty="0" smtClean="0"/>
              <a:t>(Spice-Shelf)</a:t>
            </a:r>
          </a:p>
        </p:txBody>
      </p:sp>
      <p:sp>
        <p:nvSpPr>
          <p:cNvPr id="33" name="テキスト ボックス 32"/>
          <p:cNvSpPr txBox="1"/>
          <p:nvPr/>
        </p:nvSpPr>
        <p:spPr>
          <a:xfrm>
            <a:off x="2245955" y="3562433"/>
            <a:ext cx="2402124" cy="307777"/>
          </a:xfrm>
          <a:prstGeom prst="rect">
            <a:avLst/>
          </a:prstGeom>
          <a:noFill/>
        </p:spPr>
        <p:txBody>
          <a:bodyPr wrap="square" rtlCol="0">
            <a:spAutoFit/>
          </a:bodyPr>
          <a:lstStyle/>
          <a:p>
            <a:pPr algn="ctr"/>
            <a:r>
              <a:rPr lang="en-US" altLang="ja-JP" sz="1400" b="1" dirty="0" smtClean="0"/>
              <a:t>LINE </a:t>
            </a:r>
            <a:r>
              <a:rPr lang="en-US" altLang="ja-JP" sz="1400" b="1" dirty="0" err="1" smtClean="0"/>
              <a:t>Messesing</a:t>
            </a:r>
            <a:r>
              <a:rPr lang="en-US" altLang="ja-JP" sz="1400" b="1" dirty="0" smtClean="0"/>
              <a:t> API</a:t>
            </a:r>
            <a:endParaRPr lang="ja-JP" altLang="ja-JP" sz="1400" b="1" dirty="0"/>
          </a:p>
        </p:txBody>
      </p:sp>
      <p:pic>
        <p:nvPicPr>
          <p:cNvPr id="18" name="図 1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20400" y="2249793"/>
            <a:ext cx="754519" cy="1342037"/>
          </a:xfrm>
          <a:prstGeom prst="rect">
            <a:avLst/>
          </a:prstGeom>
        </p:spPr>
      </p:pic>
      <p:sp>
        <p:nvSpPr>
          <p:cNvPr id="19" name="テキスト ボックス 18"/>
          <p:cNvSpPr txBox="1"/>
          <p:nvPr/>
        </p:nvSpPr>
        <p:spPr>
          <a:xfrm>
            <a:off x="299768" y="3784593"/>
            <a:ext cx="1242648" cy="369332"/>
          </a:xfrm>
          <a:prstGeom prst="rect">
            <a:avLst/>
          </a:prstGeom>
          <a:noFill/>
        </p:spPr>
        <p:txBody>
          <a:bodyPr wrap="none" rtlCol="0">
            <a:spAutoFit/>
          </a:bodyPr>
          <a:lstStyle/>
          <a:p>
            <a:r>
              <a:rPr kumimoji="1" lang="en-US" altLang="ja-JP" dirty="0" smtClean="0"/>
              <a:t>LINE BOT</a:t>
            </a:r>
            <a:endParaRPr kumimoji="1" lang="ja-JP" altLang="en-US" dirty="0"/>
          </a:p>
        </p:txBody>
      </p:sp>
      <p:sp>
        <p:nvSpPr>
          <p:cNvPr id="22" name="右矢印 21"/>
          <p:cNvSpPr/>
          <p:nvPr/>
        </p:nvSpPr>
        <p:spPr>
          <a:xfrm>
            <a:off x="1709761" y="250499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右矢印 44"/>
          <p:cNvSpPr/>
          <p:nvPr/>
        </p:nvSpPr>
        <p:spPr>
          <a:xfrm flipH="1">
            <a:off x="1708327" y="314377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右矢印 45"/>
          <p:cNvSpPr/>
          <p:nvPr/>
        </p:nvSpPr>
        <p:spPr>
          <a:xfrm>
            <a:off x="4468802" y="250499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右矢印 46"/>
          <p:cNvSpPr/>
          <p:nvPr/>
        </p:nvSpPr>
        <p:spPr>
          <a:xfrm flipH="1">
            <a:off x="4467368" y="314377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28" name="図 27"/>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754885" y="2720748"/>
            <a:ext cx="1453322" cy="402564"/>
          </a:xfrm>
          <a:prstGeom prst="rect">
            <a:avLst/>
          </a:prstGeom>
        </p:spPr>
      </p:pic>
      <p:pic>
        <p:nvPicPr>
          <p:cNvPr id="48" name="図 47"/>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491089" y="5035790"/>
            <a:ext cx="692043" cy="733312"/>
          </a:xfrm>
          <a:prstGeom prst="rect">
            <a:avLst/>
          </a:prstGeom>
        </p:spPr>
      </p:pic>
      <p:sp>
        <p:nvSpPr>
          <p:cNvPr id="51" name="右矢印 50"/>
          <p:cNvSpPr/>
          <p:nvPr/>
        </p:nvSpPr>
        <p:spPr>
          <a:xfrm rot="5400000">
            <a:off x="6613197" y="403799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右矢印 51"/>
          <p:cNvSpPr/>
          <p:nvPr/>
        </p:nvSpPr>
        <p:spPr>
          <a:xfrm rot="5400000" flipH="1">
            <a:off x="6347870" y="4032838"/>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テキスト ボックス 57"/>
          <p:cNvSpPr txBox="1"/>
          <p:nvPr/>
        </p:nvSpPr>
        <p:spPr>
          <a:xfrm>
            <a:off x="5665538" y="5959499"/>
            <a:ext cx="2402124" cy="307777"/>
          </a:xfrm>
          <a:prstGeom prst="rect">
            <a:avLst/>
          </a:prstGeom>
          <a:noFill/>
        </p:spPr>
        <p:txBody>
          <a:bodyPr wrap="square" rtlCol="0">
            <a:spAutoFit/>
          </a:bodyPr>
          <a:lstStyle/>
          <a:p>
            <a:pPr algn="ctr"/>
            <a:r>
              <a:rPr lang="ja-JP" altLang="en-US" sz="1400" b="1" dirty="0" smtClean="0"/>
              <a:t>楽天商品検索</a:t>
            </a:r>
            <a:r>
              <a:rPr lang="en-US" altLang="ja-JP" sz="1400" b="1" dirty="0" smtClean="0"/>
              <a:t> API</a:t>
            </a:r>
            <a:endParaRPr lang="ja-JP" altLang="ja-JP" sz="1400" b="1" dirty="0"/>
          </a:p>
        </p:txBody>
      </p:sp>
      <p:grpSp>
        <p:nvGrpSpPr>
          <p:cNvPr id="60" name="グループ化 59"/>
          <p:cNvGrpSpPr/>
          <p:nvPr/>
        </p:nvGrpSpPr>
        <p:grpSpPr>
          <a:xfrm>
            <a:off x="7368482" y="3280240"/>
            <a:ext cx="2237558" cy="677451"/>
            <a:chOff x="6659199" y="3132930"/>
            <a:chExt cx="2531192" cy="845116"/>
          </a:xfrm>
        </p:grpSpPr>
        <p:sp>
          <p:nvSpPr>
            <p:cNvPr id="59" name="右矢印 58"/>
            <p:cNvSpPr/>
            <p:nvPr/>
          </p:nvSpPr>
          <p:spPr>
            <a:xfrm flipH="1">
              <a:off x="6659199" y="3132930"/>
              <a:ext cx="2531192" cy="110713"/>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正方形/長方形 56"/>
            <p:cNvSpPr/>
            <p:nvPr/>
          </p:nvSpPr>
          <p:spPr>
            <a:xfrm>
              <a:off x="9144672" y="3169948"/>
              <a:ext cx="45719" cy="80809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grpSp>
        <p:nvGrpSpPr>
          <p:cNvPr id="62" name="グループ化 61"/>
          <p:cNvGrpSpPr/>
          <p:nvPr/>
        </p:nvGrpSpPr>
        <p:grpSpPr>
          <a:xfrm flipV="1">
            <a:off x="7359477" y="2588992"/>
            <a:ext cx="2237558" cy="482473"/>
            <a:chOff x="6659199" y="3132930"/>
            <a:chExt cx="2531192" cy="845116"/>
          </a:xfrm>
        </p:grpSpPr>
        <p:sp>
          <p:nvSpPr>
            <p:cNvPr id="63" name="右矢印 62"/>
            <p:cNvSpPr/>
            <p:nvPr/>
          </p:nvSpPr>
          <p:spPr>
            <a:xfrm flipH="1">
              <a:off x="6659199" y="3132930"/>
              <a:ext cx="2531192" cy="110713"/>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正方形/長方形 63"/>
            <p:cNvSpPr/>
            <p:nvPr/>
          </p:nvSpPr>
          <p:spPr>
            <a:xfrm>
              <a:off x="9144672" y="3169948"/>
              <a:ext cx="45719" cy="80809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grpSp>
        <p:nvGrpSpPr>
          <p:cNvPr id="50" name="グループ化 49"/>
          <p:cNvGrpSpPr/>
          <p:nvPr/>
        </p:nvGrpSpPr>
        <p:grpSpPr>
          <a:xfrm>
            <a:off x="9140743" y="1297893"/>
            <a:ext cx="839154" cy="1562353"/>
            <a:chOff x="9762605" y="3045838"/>
            <a:chExt cx="839154" cy="1562353"/>
          </a:xfrm>
        </p:grpSpPr>
        <p:pic>
          <p:nvPicPr>
            <p:cNvPr id="53" name="図 5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762605" y="3045838"/>
              <a:ext cx="839154" cy="1562353"/>
            </a:xfrm>
            <a:prstGeom prst="rect">
              <a:avLst/>
            </a:prstGeom>
          </p:spPr>
        </p:pic>
        <p:pic>
          <p:nvPicPr>
            <p:cNvPr id="26" name="Picture 2" descr="C:\Users\s129907\Desktop\IMG_3944.PNG"/>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9806525" y="3241453"/>
              <a:ext cx="751619" cy="1243264"/>
            </a:xfrm>
            <a:prstGeom prst="rect">
              <a:avLst/>
            </a:prstGeom>
            <a:noFill/>
          </p:spPr>
        </p:pic>
      </p:grpSp>
      <p:sp>
        <p:nvSpPr>
          <p:cNvPr id="61" name="テキスト ボックス 60"/>
          <p:cNvSpPr txBox="1"/>
          <p:nvPr/>
        </p:nvSpPr>
        <p:spPr>
          <a:xfrm>
            <a:off x="5581303" y="1115489"/>
            <a:ext cx="1566454" cy="1015663"/>
          </a:xfrm>
          <a:prstGeom prst="rect">
            <a:avLst/>
          </a:prstGeom>
          <a:noFill/>
        </p:spPr>
        <p:txBody>
          <a:bodyPr wrap="none" rtlCol="0">
            <a:spAutoFit/>
          </a:bodyPr>
          <a:lstStyle/>
          <a:p>
            <a:r>
              <a:rPr kumimoji="1" lang="ja-JP" altLang="en-US" sz="1000" dirty="0" smtClean="0"/>
              <a:t>保有テーブル：</a:t>
            </a:r>
            <a:endParaRPr kumimoji="1" lang="en-US" altLang="ja-JP" sz="1000" dirty="0" smtClean="0"/>
          </a:p>
          <a:p>
            <a:r>
              <a:rPr lang="ja-JP" altLang="en-US" sz="1000" dirty="0" smtClean="0"/>
              <a:t>機器</a:t>
            </a:r>
            <a:r>
              <a:rPr lang="en-US" altLang="ja-JP" sz="1000" dirty="0" smtClean="0"/>
              <a:t>ID</a:t>
            </a:r>
          </a:p>
          <a:p>
            <a:r>
              <a:rPr kumimoji="1" lang="ja-JP" altLang="en-US" sz="1000" dirty="0" smtClean="0"/>
              <a:t>調味料名</a:t>
            </a:r>
            <a:endParaRPr kumimoji="1" lang="en-US" altLang="ja-JP" sz="1000" dirty="0" smtClean="0"/>
          </a:p>
          <a:p>
            <a:r>
              <a:rPr lang="ja-JP" altLang="en-US" sz="1000" dirty="0" smtClean="0"/>
              <a:t>はじめの重量値</a:t>
            </a:r>
            <a:r>
              <a:rPr lang="en-US" altLang="ja-JP" sz="1000" dirty="0" smtClean="0"/>
              <a:t>(</a:t>
            </a:r>
            <a:r>
              <a:rPr lang="ja-JP" altLang="en-US" sz="1000" dirty="0" smtClean="0"/>
              <a:t>初期値</a:t>
            </a:r>
            <a:r>
              <a:rPr lang="en-US" altLang="ja-JP" sz="1000" dirty="0" smtClean="0"/>
              <a:t>)</a:t>
            </a:r>
          </a:p>
          <a:p>
            <a:r>
              <a:rPr lang="ja-JP" altLang="en-US" sz="1000" dirty="0" smtClean="0"/>
              <a:t>現在の重量値</a:t>
            </a:r>
            <a:r>
              <a:rPr lang="en-US" altLang="ja-JP" sz="1000" dirty="0" smtClean="0"/>
              <a:t>(</a:t>
            </a:r>
            <a:r>
              <a:rPr lang="ja-JP" altLang="en-US" sz="1000" dirty="0" smtClean="0"/>
              <a:t>現在値</a:t>
            </a:r>
            <a:r>
              <a:rPr lang="en-US" altLang="ja-JP" sz="1000" dirty="0" smtClean="0"/>
              <a:t>)</a:t>
            </a:r>
          </a:p>
          <a:p>
            <a:r>
              <a:rPr lang="ja-JP" altLang="en-US" sz="1000" dirty="0" smtClean="0"/>
              <a:t>・・・・・・・</a:t>
            </a:r>
            <a:r>
              <a:rPr lang="ja-JP" altLang="en-US" sz="1000" dirty="0"/>
              <a:t>・</a:t>
            </a:r>
            <a:endParaRPr lang="en-US" altLang="ja-JP" sz="1000" dirty="0" smtClean="0"/>
          </a:p>
        </p:txBody>
      </p:sp>
      <p:sp>
        <p:nvSpPr>
          <p:cNvPr id="66" name="テキスト ボックス 65"/>
          <p:cNvSpPr txBox="1"/>
          <p:nvPr/>
        </p:nvSpPr>
        <p:spPr>
          <a:xfrm>
            <a:off x="10231725" y="1372629"/>
            <a:ext cx="1338828" cy="861774"/>
          </a:xfrm>
          <a:prstGeom prst="rect">
            <a:avLst/>
          </a:prstGeom>
          <a:noFill/>
        </p:spPr>
        <p:txBody>
          <a:bodyPr wrap="none" rtlCol="0">
            <a:spAutoFit/>
          </a:bodyPr>
          <a:lstStyle/>
          <a:p>
            <a:r>
              <a:rPr kumimoji="1" lang="ja-JP" altLang="en-US" sz="1000" dirty="0" smtClean="0"/>
              <a:t>入力テーブル：</a:t>
            </a:r>
            <a:endParaRPr kumimoji="1" lang="en-US" altLang="ja-JP" sz="1000" dirty="0" smtClean="0"/>
          </a:p>
          <a:p>
            <a:r>
              <a:rPr lang="ja-JP" altLang="en-US" sz="1000" dirty="0" smtClean="0"/>
              <a:t>機器</a:t>
            </a:r>
            <a:r>
              <a:rPr lang="en-US" altLang="ja-JP" sz="1000" dirty="0" smtClean="0"/>
              <a:t>ID</a:t>
            </a:r>
          </a:p>
          <a:p>
            <a:r>
              <a:rPr kumimoji="1" lang="ja-JP" altLang="en-US" sz="1000" dirty="0" smtClean="0"/>
              <a:t>調味料名</a:t>
            </a:r>
            <a:endParaRPr kumimoji="1" lang="en-US" altLang="ja-JP" sz="1000" dirty="0" smtClean="0"/>
          </a:p>
          <a:p>
            <a:r>
              <a:rPr lang="ja-JP" altLang="en-US" sz="1000" dirty="0" smtClean="0"/>
              <a:t>はじめの重量値　等</a:t>
            </a:r>
            <a:endParaRPr lang="en-US" altLang="ja-JP" sz="1000" dirty="0" smtClean="0"/>
          </a:p>
          <a:p>
            <a:r>
              <a:rPr lang="ja-JP" altLang="en-US" sz="1000" dirty="0" smtClean="0"/>
              <a:t>を登録</a:t>
            </a:r>
            <a:endParaRPr lang="en-US" altLang="ja-JP" sz="1000" dirty="0" smtClean="0"/>
          </a:p>
        </p:txBody>
      </p:sp>
      <p:sp>
        <p:nvSpPr>
          <p:cNvPr id="67" name="テキスト ボックス 66"/>
          <p:cNvSpPr txBox="1"/>
          <p:nvPr/>
        </p:nvSpPr>
        <p:spPr>
          <a:xfrm>
            <a:off x="7185371" y="3954068"/>
            <a:ext cx="1319592" cy="600164"/>
          </a:xfrm>
          <a:prstGeom prst="rect">
            <a:avLst/>
          </a:prstGeom>
          <a:noFill/>
        </p:spPr>
        <p:txBody>
          <a:bodyPr wrap="none" rtlCol="0">
            <a:spAutoFit/>
          </a:bodyPr>
          <a:lstStyle/>
          <a:p>
            <a:r>
              <a:rPr kumimoji="1" lang="ja-JP" altLang="en-US" sz="1100" dirty="0" smtClean="0"/>
              <a:t>機器</a:t>
            </a:r>
            <a:r>
              <a:rPr kumimoji="1" lang="en-US" altLang="ja-JP" sz="1100" dirty="0" smtClean="0"/>
              <a:t>ID</a:t>
            </a:r>
            <a:r>
              <a:rPr kumimoji="1" lang="ja-JP" altLang="en-US" sz="1100" dirty="0" smtClean="0"/>
              <a:t>に紐づいた</a:t>
            </a:r>
            <a:endParaRPr kumimoji="1" lang="en-US" altLang="ja-JP" sz="1100" dirty="0" smtClean="0"/>
          </a:p>
          <a:p>
            <a:r>
              <a:rPr kumimoji="1" lang="ja-JP" altLang="en-US" sz="1100" dirty="0" smtClean="0"/>
              <a:t>「調味料名」で</a:t>
            </a:r>
            <a:endParaRPr kumimoji="1" lang="en-US" altLang="ja-JP" sz="1100" dirty="0" smtClean="0"/>
          </a:p>
          <a:p>
            <a:r>
              <a:rPr lang="ja-JP" altLang="en-US" sz="1100" dirty="0" smtClean="0"/>
              <a:t>問い合わせ</a:t>
            </a:r>
            <a:endParaRPr lang="en-US" altLang="ja-JP" sz="1100" dirty="0" smtClean="0"/>
          </a:p>
        </p:txBody>
      </p:sp>
      <p:sp>
        <p:nvSpPr>
          <p:cNvPr id="68" name="テキスト ボックス 67"/>
          <p:cNvSpPr txBox="1"/>
          <p:nvPr/>
        </p:nvSpPr>
        <p:spPr>
          <a:xfrm>
            <a:off x="4320161" y="3469992"/>
            <a:ext cx="1184940" cy="1477328"/>
          </a:xfrm>
          <a:prstGeom prst="rect">
            <a:avLst/>
          </a:prstGeom>
          <a:noFill/>
        </p:spPr>
        <p:txBody>
          <a:bodyPr wrap="none" rtlCol="0">
            <a:spAutoFit/>
          </a:bodyPr>
          <a:lstStyle/>
          <a:p>
            <a:r>
              <a:rPr lang="ja-JP" altLang="en-US" sz="1000" dirty="0" smtClean="0"/>
              <a:t>調味料のごとの</a:t>
            </a:r>
            <a:endParaRPr lang="en-US" altLang="ja-JP" sz="1000" dirty="0" smtClean="0"/>
          </a:p>
          <a:p>
            <a:r>
              <a:rPr lang="ja-JP" altLang="en-US" sz="1000" b="1" dirty="0" smtClean="0"/>
              <a:t>①残量結果</a:t>
            </a:r>
            <a:endParaRPr lang="en-US" altLang="ja-JP" sz="1000" b="1" dirty="0" smtClean="0"/>
          </a:p>
          <a:p>
            <a:r>
              <a:rPr lang="en-US" altLang="ja-JP" sz="1000" b="1" dirty="0" smtClean="0"/>
              <a:t>(</a:t>
            </a:r>
            <a:r>
              <a:rPr lang="ja-JP" altLang="en-US" sz="1000" b="1" dirty="0" smtClean="0"/>
              <a:t>現在値</a:t>
            </a:r>
            <a:r>
              <a:rPr lang="en-US" altLang="ja-JP" sz="1000" b="1" dirty="0" smtClean="0"/>
              <a:t>÷</a:t>
            </a:r>
            <a:r>
              <a:rPr lang="ja-JP" altLang="en-US" sz="1000" b="1" dirty="0" smtClean="0"/>
              <a:t>初期値</a:t>
            </a:r>
            <a:r>
              <a:rPr lang="en-US" altLang="ja-JP" sz="1000" b="1" dirty="0" smtClean="0"/>
              <a:t>)</a:t>
            </a:r>
            <a:endParaRPr kumimoji="1" lang="en-US" altLang="ja-JP" sz="1000" b="1" dirty="0" smtClean="0"/>
          </a:p>
          <a:p>
            <a:endParaRPr kumimoji="1" lang="en-US" altLang="ja-JP" sz="1000" dirty="0" smtClean="0"/>
          </a:p>
          <a:p>
            <a:r>
              <a:rPr lang="ja-JP" altLang="en-US" sz="1000" b="1" dirty="0" smtClean="0"/>
              <a:t>②商品検索結果</a:t>
            </a:r>
            <a:endParaRPr lang="en-US" altLang="ja-JP" sz="1000" b="1" dirty="0"/>
          </a:p>
          <a:p>
            <a:r>
              <a:rPr kumimoji="1" lang="ja-JP" altLang="en-US" sz="1000" dirty="0" smtClean="0"/>
              <a:t>　商品画像</a:t>
            </a:r>
            <a:endParaRPr kumimoji="1" lang="en-US" altLang="ja-JP" sz="1000" dirty="0" smtClean="0"/>
          </a:p>
          <a:p>
            <a:r>
              <a:rPr lang="ja-JP" altLang="en-US" sz="1000" dirty="0" smtClean="0"/>
              <a:t>　商品タイトル</a:t>
            </a:r>
            <a:endParaRPr lang="en-US" altLang="ja-JP" sz="1000" dirty="0" smtClean="0"/>
          </a:p>
          <a:p>
            <a:r>
              <a:rPr lang="ja-JP" altLang="en-US" sz="1000" dirty="0" smtClean="0"/>
              <a:t>　商品価格</a:t>
            </a:r>
            <a:endParaRPr lang="en-US" altLang="ja-JP" sz="1000" dirty="0" smtClean="0"/>
          </a:p>
          <a:p>
            <a:r>
              <a:rPr lang="ja-JP" altLang="en-US" sz="1000" dirty="0" smtClean="0"/>
              <a:t>　商品</a:t>
            </a:r>
            <a:r>
              <a:rPr lang="en-US" altLang="ja-JP" sz="1000" dirty="0" smtClean="0"/>
              <a:t>URL</a:t>
            </a:r>
          </a:p>
        </p:txBody>
      </p:sp>
      <p:sp>
        <p:nvSpPr>
          <p:cNvPr id="69" name="テキスト ボックス 68"/>
          <p:cNvSpPr txBox="1"/>
          <p:nvPr/>
        </p:nvSpPr>
        <p:spPr>
          <a:xfrm>
            <a:off x="1696648" y="2054483"/>
            <a:ext cx="954107" cy="400110"/>
          </a:xfrm>
          <a:prstGeom prst="rect">
            <a:avLst/>
          </a:prstGeom>
          <a:noFill/>
        </p:spPr>
        <p:txBody>
          <a:bodyPr wrap="none" rtlCol="0">
            <a:spAutoFit/>
          </a:bodyPr>
          <a:lstStyle/>
          <a:p>
            <a:r>
              <a:rPr lang="ja-JP" altLang="en-US" sz="1000" dirty="0" smtClean="0"/>
              <a:t>調味料名での</a:t>
            </a:r>
            <a:endParaRPr kumimoji="1" lang="en-US" altLang="ja-JP" sz="1000" dirty="0" smtClean="0"/>
          </a:p>
          <a:p>
            <a:r>
              <a:rPr lang="ja-JP" altLang="en-US" sz="1000" dirty="0"/>
              <a:t>問い合</a:t>
            </a:r>
            <a:r>
              <a:rPr lang="ja-JP" altLang="en-US" sz="1000" dirty="0" smtClean="0"/>
              <a:t>わせ</a:t>
            </a:r>
            <a:endParaRPr kumimoji="1" lang="en-US" altLang="ja-JP" sz="1000" dirty="0" smtClean="0"/>
          </a:p>
        </p:txBody>
      </p:sp>
      <p:sp>
        <p:nvSpPr>
          <p:cNvPr id="70" name="テキスト ボックス 69"/>
          <p:cNvSpPr txBox="1"/>
          <p:nvPr/>
        </p:nvSpPr>
        <p:spPr>
          <a:xfrm>
            <a:off x="1571954" y="3426087"/>
            <a:ext cx="1338828" cy="707886"/>
          </a:xfrm>
          <a:prstGeom prst="rect">
            <a:avLst/>
          </a:prstGeom>
          <a:noFill/>
        </p:spPr>
        <p:txBody>
          <a:bodyPr wrap="none" rtlCol="0">
            <a:spAutoFit/>
          </a:bodyPr>
          <a:lstStyle/>
          <a:p>
            <a:r>
              <a:rPr lang="ja-JP" altLang="en-US" sz="1000" dirty="0" smtClean="0"/>
              <a:t>①</a:t>
            </a:r>
            <a:r>
              <a:rPr kumimoji="1" lang="ja-JP" altLang="en-US" sz="1000" dirty="0" smtClean="0"/>
              <a:t>調味料の残量</a:t>
            </a:r>
            <a:endParaRPr kumimoji="1" lang="en-US" altLang="ja-JP" sz="1000" dirty="0" smtClean="0"/>
          </a:p>
          <a:p>
            <a:endParaRPr lang="en-US" altLang="ja-JP" sz="1000" dirty="0"/>
          </a:p>
          <a:p>
            <a:r>
              <a:rPr lang="ja-JP" altLang="en-US" sz="1000" dirty="0" smtClean="0"/>
              <a:t>②</a:t>
            </a:r>
            <a:r>
              <a:rPr lang="en-US" altLang="ja-JP" sz="1000" dirty="0" smtClean="0"/>
              <a:t>EC</a:t>
            </a:r>
            <a:r>
              <a:rPr lang="ja-JP" altLang="en-US" sz="1000" dirty="0" smtClean="0"/>
              <a:t>サイトでの</a:t>
            </a:r>
            <a:endParaRPr lang="en-US" altLang="ja-JP" sz="1000" dirty="0" smtClean="0"/>
          </a:p>
          <a:p>
            <a:r>
              <a:rPr lang="ja-JP" altLang="en-US" sz="1000" dirty="0"/>
              <a:t>　</a:t>
            </a:r>
            <a:r>
              <a:rPr lang="ja-JP" altLang="en-US" sz="1000" dirty="0" smtClean="0"/>
              <a:t>調味料の商品情報</a:t>
            </a:r>
            <a:endParaRPr lang="en-US" altLang="ja-JP" sz="1000" dirty="0" smtClean="0"/>
          </a:p>
        </p:txBody>
      </p:sp>
      <p:sp>
        <p:nvSpPr>
          <p:cNvPr id="71" name="テキスト ボックス 70"/>
          <p:cNvSpPr txBox="1"/>
          <p:nvPr/>
        </p:nvSpPr>
        <p:spPr>
          <a:xfrm>
            <a:off x="4216448" y="2049738"/>
            <a:ext cx="1026243" cy="400110"/>
          </a:xfrm>
          <a:prstGeom prst="rect">
            <a:avLst/>
          </a:prstGeom>
          <a:noFill/>
        </p:spPr>
        <p:txBody>
          <a:bodyPr wrap="none" rtlCol="0">
            <a:spAutoFit/>
          </a:bodyPr>
          <a:lstStyle/>
          <a:p>
            <a:r>
              <a:rPr lang="ja-JP" altLang="en-US" sz="1000" dirty="0" smtClean="0"/>
              <a:t>メッセージ</a:t>
            </a:r>
            <a:endParaRPr lang="en-US" altLang="ja-JP" sz="1000" dirty="0" smtClean="0"/>
          </a:p>
          <a:p>
            <a:r>
              <a:rPr lang="en-US" altLang="ja-JP" sz="1000" dirty="0" smtClean="0"/>
              <a:t>Reply</a:t>
            </a:r>
            <a:r>
              <a:rPr lang="ja-JP" altLang="en-US" sz="1000" dirty="0" smtClean="0"/>
              <a:t>トークン</a:t>
            </a:r>
            <a:endParaRPr lang="en-US" altLang="ja-JP" sz="1000" dirty="0" smtClean="0"/>
          </a:p>
        </p:txBody>
      </p:sp>
      <p:sp>
        <p:nvSpPr>
          <p:cNvPr id="72" name="テキスト ボックス 71"/>
          <p:cNvSpPr txBox="1"/>
          <p:nvPr/>
        </p:nvSpPr>
        <p:spPr>
          <a:xfrm>
            <a:off x="8588658" y="3336589"/>
            <a:ext cx="954107" cy="400110"/>
          </a:xfrm>
          <a:prstGeom prst="rect">
            <a:avLst/>
          </a:prstGeom>
          <a:noFill/>
        </p:spPr>
        <p:txBody>
          <a:bodyPr wrap="none" rtlCol="0">
            <a:spAutoFit/>
          </a:bodyPr>
          <a:lstStyle/>
          <a:p>
            <a:r>
              <a:rPr kumimoji="1" lang="ja-JP" altLang="en-US" sz="1000" dirty="0" smtClean="0"/>
              <a:t>重量値を</a:t>
            </a:r>
            <a:endParaRPr kumimoji="1" lang="en-US" altLang="ja-JP" sz="1000" dirty="0" smtClean="0"/>
          </a:p>
          <a:p>
            <a:r>
              <a:rPr lang="ja-JP" altLang="en-US" sz="1000" dirty="0" smtClean="0"/>
              <a:t>サーバに送信</a:t>
            </a:r>
            <a:endParaRPr lang="en-US" altLang="ja-JP" sz="1000" dirty="0" smtClean="0"/>
          </a:p>
        </p:txBody>
      </p:sp>
      <p:sp>
        <p:nvSpPr>
          <p:cNvPr id="73" name="テキスト ボックス 72"/>
          <p:cNvSpPr txBox="1"/>
          <p:nvPr/>
        </p:nvSpPr>
        <p:spPr>
          <a:xfrm>
            <a:off x="5762359" y="3870938"/>
            <a:ext cx="954107" cy="707886"/>
          </a:xfrm>
          <a:prstGeom prst="rect">
            <a:avLst/>
          </a:prstGeom>
          <a:noFill/>
        </p:spPr>
        <p:txBody>
          <a:bodyPr wrap="none" rtlCol="0">
            <a:spAutoFit/>
          </a:bodyPr>
          <a:lstStyle/>
          <a:p>
            <a:r>
              <a:rPr kumimoji="1" lang="ja-JP" altLang="en-US" sz="1000" dirty="0" smtClean="0"/>
              <a:t>商品画像</a:t>
            </a:r>
            <a:endParaRPr kumimoji="1" lang="en-US" altLang="ja-JP" sz="1000" dirty="0" smtClean="0"/>
          </a:p>
          <a:p>
            <a:r>
              <a:rPr lang="ja-JP" altLang="en-US" sz="1000" dirty="0" smtClean="0"/>
              <a:t>商品タイトル</a:t>
            </a:r>
            <a:endParaRPr lang="en-US" altLang="ja-JP" sz="1000" dirty="0" smtClean="0"/>
          </a:p>
          <a:p>
            <a:r>
              <a:rPr lang="ja-JP" altLang="en-US" sz="1000" dirty="0" smtClean="0"/>
              <a:t>商品価格</a:t>
            </a:r>
            <a:endParaRPr lang="en-US" altLang="ja-JP" sz="1000" dirty="0" smtClean="0"/>
          </a:p>
          <a:p>
            <a:r>
              <a:rPr lang="ja-JP" altLang="en-US" sz="1000" dirty="0" smtClean="0"/>
              <a:t>商品</a:t>
            </a:r>
            <a:r>
              <a:rPr lang="en-US" altLang="ja-JP" sz="1000" dirty="0" smtClean="0"/>
              <a:t>URL</a:t>
            </a:r>
          </a:p>
        </p:txBody>
      </p:sp>
      <p:sp>
        <p:nvSpPr>
          <p:cNvPr id="42" name="タイトル 1"/>
          <p:cNvSpPr>
            <a:spLocks noGrp="1"/>
          </p:cNvSpPr>
          <p:nvPr>
            <p:ph type="title"/>
          </p:nvPr>
        </p:nvSpPr>
        <p:spPr>
          <a:xfrm>
            <a:off x="709404" y="128063"/>
            <a:ext cx="10515600" cy="396875"/>
          </a:xfrm>
        </p:spPr>
        <p:txBody>
          <a:bodyPr>
            <a:noAutofit/>
          </a:bodyPr>
          <a:lstStyle/>
          <a:p>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システムの全体構成およびサーバ間でのやりとり</a:t>
            </a:r>
          </a:p>
        </p:txBody>
      </p:sp>
      <p:sp>
        <p:nvSpPr>
          <p:cNvPr id="43" name="テキスト ボックス 42"/>
          <p:cNvSpPr txBox="1"/>
          <p:nvPr/>
        </p:nvSpPr>
        <p:spPr>
          <a:xfrm>
            <a:off x="226691" y="915922"/>
            <a:ext cx="3361625" cy="415498"/>
          </a:xfrm>
          <a:prstGeom prst="rect">
            <a:avLst/>
          </a:prstGeom>
          <a:noFill/>
        </p:spPr>
        <p:txBody>
          <a:bodyPr wrap="square" rtlCol="0">
            <a:spAutoFit/>
          </a:bodyPr>
          <a:lstStyle/>
          <a:p>
            <a:pPr algn="ctr"/>
            <a:r>
              <a:rPr lang="ja-JP" altLang="en-US" sz="1200" b="1" u="sng" dirty="0" smtClean="0"/>
              <a:t>完成予定図</a:t>
            </a:r>
            <a:endParaRPr lang="en-US" altLang="ja-JP" sz="1200" b="1" u="sng" dirty="0" smtClean="0"/>
          </a:p>
          <a:p>
            <a:pPr algn="ctr"/>
            <a:r>
              <a:rPr lang="en-US" altLang="ja-JP" sz="900" dirty="0" smtClean="0"/>
              <a:t>※</a:t>
            </a:r>
            <a:r>
              <a:rPr lang="ja-JP" altLang="en-US" sz="900" dirty="0" smtClean="0"/>
              <a:t>次のスライドに現時点での実装状況を記載</a:t>
            </a:r>
            <a:endParaRPr kumimoji="1" lang="en-US" altLang="ja-JP" sz="900" dirty="0" smtClean="0"/>
          </a:p>
        </p:txBody>
      </p:sp>
    </p:spTree>
    <p:extLst>
      <p:ext uri="{BB962C8B-B14F-4D97-AF65-F5344CB8AC3E}">
        <p14:creationId xmlns:p14="http://schemas.microsoft.com/office/powerpoint/2010/main" val="329991805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215192" y="2464145"/>
            <a:ext cx="2537729" cy="1286011"/>
          </a:xfrm>
          <a:prstGeom prst="rect">
            <a:avLst/>
          </a:prstGeom>
        </p:spPr>
      </p:pic>
      <p:sp>
        <p:nvSpPr>
          <p:cNvPr id="4" name="正方形/長方形 3"/>
          <p:cNvSpPr/>
          <p:nvPr/>
        </p:nvSpPr>
        <p:spPr>
          <a:xfrm>
            <a:off x="9348824" y="2637786"/>
            <a:ext cx="1880566" cy="428875"/>
          </a:xfrm>
          <a:prstGeom prst="rec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ja-JP" sz="1200" dirty="0" smtClean="0"/>
              <a:t>EC</a:t>
            </a:r>
            <a:r>
              <a:rPr lang="ja-JP" altLang="en-US" sz="1200" dirty="0" smtClean="0"/>
              <a:t>サイトへ自動発注</a:t>
            </a:r>
            <a:endParaRPr kumimoji="1" lang="en-US" altLang="ja-JP" sz="1200" dirty="0" smtClean="0"/>
          </a:p>
        </p:txBody>
      </p:sp>
      <p:sp>
        <p:nvSpPr>
          <p:cNvPr id="5" name="正方形/長方形 4"/>
          <p:cNvSpPr/>
          <p:nvPr/>
        </p:nvSpPr>
        <p:spPr>
          <a:xfrm>
            <a:off x="9363814" y="4544643"/>
            <a:ext cx="1880568" cy="428875"/>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ja-JP" altLang="en-US" sz="1200" dirty="0"/>
              <a:t>音楽ストリーミング</a:t>
            </a:r>
            <a:endParaRPr kumimoji="1" lang="en-US" altLang="ja-JP" sz="1200" dirty="0" smtClean="0"/>
          </a:p>
        </p:txBody>
      </p:sp>
      <p:sp>
        <p:nvSpPr>
          <p:cNvPr id="6" name="正方形/長方形 5"/>
          <p:cNvSpPr/>
          <p:nvPr/>
        </p:nvSpPr>
        <p:spPr>
          <a:xfrm>
            <a:off x="9348824" y="5074166"/>
            <a:ext cx="1880566" cy="428875"/>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ja-JP" altLang="en-US" sz="1200" dirty="0"/>
              <a:t>共有カレンダー</a:t>
            </a:r>
            <a:endParaRPr kumimoji="1" lang="en-US" altLang="ja-JP" sz="1200" dirty="0" smtClean="0"/>
          </a:p>
        </p:txBody>
      </p:sp>
      <p:sp>
        <p:nvSpPr>
          <p:cNvPr id="7" name="正方形/長方形 6"/>
          <p:cNvSpPr/>
          <p:nvPr/>
        </p:nvSpPr>
        <p:spPr>
          <a:xfrm>
            <a:off x="9363814" y="4019414"/>
            <a:ext cx="1880568" cy="428875"/>
          </a:xfrm>
          <a:prstGeom prst="rec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ja-JP" altLang="en-US" sz="1200" dirty="0"/>
              <a:t>内蔵</a:t>
            </a:r>
            <a:r>
              <a:rPr lang="ja-JP" altLang="en-US" sz="1200" dirty="0" smtClean="0"/>
              <a:t>カメラで庫内確認</a:t>
            </a:r>
            <a:endParaRPr kumimoji="1" lang="en-US" altLang="ja-JP" sz="1200" dirty="0" smtClean="0"/>
          </a:p>
        </p:txBody>
      </p:sp>
      <p:sp>
        <p:nvSpPr>
          <p:cNvPr id="8" name="正方形/長方形 7"/>
          <p:cNvSpPr/>
          <p:nvPr/>
        </p:nvSpPr>
        <p:spPr>
          <a:xfrm>
            <a:off x="9363814" y="5601990"/>
            <a:ext cx="1880568" cy="428875"/>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ja-JP" altLang="en-US" sz="1200" dirty="0" smtClean="0"/>
              <a:t>買い物リストへの追加</a:t>
            </a:r>
            <a:endParaRPr lang="en-US" altLang="ja-JP" sz="1200" dirty="0" smtClean="0"/>
          </a:p>
        </p:txBody>
      </p:sp>
      <p:sp>
        <p:nvSpPr>
          <p:cNvPr id="9" name="正方形/長方形 8"/>
          <p:cNvSpPr/>
          <p:nvPr/>
        </p:nvSpPr>
        <p:spPr>
          <a:xfrm>
            <a:off x="9363814" y="6131515"/>
            <a:ext cx="1880568" cy="428875"/>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ja-JP" altLang="en-US" sz="1200" dirty="0"/>
              <a:t>オンライン注文</a:t>
            </a:r>
            <a:endParaRPr lang="en-US" altLang="ja-JP" sz="1200" dirty="0" smtClean="0"/>
          </a:p>
        </p:txBody>
      </p:sp>
      <p:sp>
        <p:nvSpPr>
          <p:cNvPr id="12" name="テキスト ボックス 11"/>
          <p:cNvSpPr txBox="1"/>
          <p:nvPr/>
        </p:nvSpPr>
        <p:spPr>
          <a:xfrm>
            <a:off x="6567278" y="3758055"/>
            <a:ext cx="1500732" cy="253916"/>
          </a:xfrm>
          <a:prstGeom prst="rect">
            <a:avLst/>
          </a:prstGeom>
          <a:noFill/>
        </p:spPr>
        <p:txBody>
          <a:bodyPr wrap="none" rtlCol="0">
            <a:spAutoFit/>
          </a:bodyPr>
          <a:lstStyle/>
          <a:p>
            <a:r>
              <a:rPr lang="en-US" altLang="ja-JP" sz="1050" dirty="0"/>
              <a:t>Amazon Dash </a:t>
            </a:r>
            <a:r>
              <a:rPr lang="en-US" altLang="ja-JP" sz="1050" dirty="0" smtClean="0"/>
              <a:t>Button</a:t>
            </a:r>
            <a:endParaRPr lang="en-US" altLang="ja-JP" sz="1050" dirty="0"/>
          </a:p>
        </p:txBody>
      </p:sp>
      <p:sp>
        <p:nvSpPr>
          <p:cNvPr id="13" name="テキスト ボックス 12"/>
          <p:cNvSpPr txBox="1"/>
          <p:nvPr/>
        </p:nvSpPr>
        <p:spPr>
          <a:xfrm>
            <a:off x="6003465" y="6314725"/>
            <a:ext cx="767275" cy="253916"/>
          </a:xfrm>
          <a:prstGeom prst="rect">
            <a:avLst/>
          </a:prstGeom>
          <a:noFill/>
        </p:spPr>
        <p:txBody>
          <a:bodyPr wrap="square" rtlCol="0">
            <a:spAutoFit/>
          </a:bodyPr>
          <a:lstStyle/>
          <a:p>
            <a:pPr algn="ctr"/>
            <a:r>
              <a:rPr lang="en-US" altLang="ja-JP" sz="1050" dirty="0" smtClean="0"/>
              <a:t>LG</a:t>
            </a:r>
            <a:r>
              <a:rPr lang="ja-JP" altLang="en-US" sz="1050" dirty="0" smtClean="0"/>
              <a:t>社</a:t>
            </a:r>
            <a:endParaRPr kumimoji="1" lang="ja-JP" altLang="en-US" sz="1050" dirty="0"/>
          </a:p>
        </p:txBody>
      </p:sp>
      <p:pic>
        <p:nvPicPr>
          <p:cNvPr id="14" name="図 13"/>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7506236" y="4067450"/>
            <a:ext cx="1437164" cy="2261315"/>
          </a:xfrm>
          <a:prstGeom prst="rect">
            <a:avLst/>
          </a:prstGeom>
        </p:spPr>
      </p:pic>
      <p:pic>
        <p:nvPicPr>
          <p:cNvPr id="15" name="図 14"/>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5909681" y="4067452"/>
            <a:ext cx="1241928" cy="2261314"/>
          </a:xfrm>
          <a:prstGeom prst="rect">
            <a:avLst/>
          </a:prstGeom>
        </p:spPr>
      </p:pic>
      <p:pic>
        <p:nvPicPr>
          <p:cNvPr id="16" name="図 15"/>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590372" y="2780833"/>
            <a:ext cx="4240185" cy="3936962"/>
          </a:xfrm>
          <a:prstGeom prst="ellipse">
            <a:avLst/>
          </a:prstGeom>
        </p:spPr>
      </p:pic>
      <p:sp>
        <p:nvSpPr>
          <p:cNvPr id="17" name="テキスト ボックス 16"/>
          <p:cNvSpPr txBox="1"/>
          <p:nvPr/>
        </p:nvSpPr>
        <p:spPr>
          <a:xfrm flipH="1">
            <a:off x="665639" y="1075167"/>
            <a:ext cx="11201240" cy="369332"/>
          </a:xfrm>
          <a:prstGeom prst="rect">
            <a:avLst/>
          </a:prstGeom>
          <a:solidFill>
            <a:schemeClr val="bg1">
              <a:lumMod val="95000"/>
            </a:schemeClr>
          </a:solidFill>
        </p:spPr>
        <p:txBody>
          <a:bodyPr wrap="square" rtlCol="0">
            <a:spAutoFit/>
          </a:bodyPr>
          <a:lstStyle/>
          <a:p>
            <a:pPr algn="ctr"/>
            <a:r>
              <a:rPr lang="ja-JP" altLang="en-US" smtClean="0"/>
              <a:t>背景：自宅内</a:t>
            </a:r>
            <a:r>
              <a:rPr lang="ja-JP" altLang="en-US" dirty="0"/>
              <a:t>の</a:t>
            </a:r>
            <a:r>
              <a:rPr lang="en-US" altLang="ja-JP" dirty="0" err="1"/>
              <a:t>IoT</a:t>
            </a:r>
            <a:r>
              <a:rPr lang="ja-JP" altLang="en-US" dirty="0"/>
              <a:t>デバイスによるストック管理</a:t>
            </a:r>
            <a:r>
              <a:rPr lang="en-US" altLang="ja-JP" dirty="0"/>
              <a:t>/</a:t>
            </a:r>
            <a:r>
              <a:rPr lang="ja-JP" altLang="en-US" dirty="0"/>
              <a:t>自動発注デバイスは世の中にトレンドとなりつつ</a:t>
            </a:r>
            <a:r>
              <a:rPr lang="ja-JP" altLang="en-US" dirty="0" smtClean="0"/>
              <a:t>ある</a:t>
            </a:r>
            <a:endParaRPr lang="ja-JP" altLang="en-US" dirty="0"/>
          </a:p>
        </p:txBody>
      </p:sp>
      <p:sp>
        <p:nvSpPr>
          <p:cNvPr id="18" name="テキスト ボックス 17"/>
          <p:cNvSpPr txBox="1"/>
          <p:nvPr/>
        </p:nvSpPr>
        <p:spPr>
          <a:xfrm flipH="1">
            <a:off x="483923" y="2098577"/>
            <a:ext cx="4644585" cy="646331"/>
          </a:xfrm>
          <a:prstGeom prst="rect">
            <a:avLst/>
          </a:prstGeom>
          <a:solidFill>
            <a:srgbClr val="002060"/>
          </a:solidFill>
        </p:spPr>
        <p:style>
          <a:lnRef idx="3">
            <a:schemeClr val="lt1"/>
          </a:lnRef>
          <a:fillRef idx="1">
            <a:schemeClr val="dk1"/>
          </a:fillRef>
          <a:effectRef idx="1">
            <a:schemeClr val="dk1"/>
          </a:effectRef>
          <a:fontRef idx="minor">
            <a:schemeClr val="lt1"/>
          </a:fontRef>
        </p:style>
        <p:txBody>
          <a:bodyPr wrap="square" rtlCol="0">
            <a:spAutoFit/>
          </a:bodyPr>
          <a:lstStyle/>
          <a:p>
            <a:pPr algn="ctr"/>
            <a:r>
              <a:rPr lang="ja-JP" altLang="en-US" b="1" dirty="0" smtClean="0"/>
              <a:t>残量通知に</a:t>
            </a:r>
            <a:r>
              <a:rPr lang="ja-JP" altLang="en-US" b="1" dirty="0"/>
              <a:t>よりリアル店舗での</a:t>
            </a:r>
            <a:endParaRPr lang="en-US" altLang="ja-JP" b="1" dirty="0"/>
          </a:p>
          <a:p>
            <a:pPr algn="ctr"/>
            <a:r>
              <a:rPr lang="ja-JP" altLang="en-US" b="1" dirty="0" smtClean="0"/>
              <a:t>「買う瞬間」を助ける</a:t>
            </a:r>
            <a:endParaRPr lang="ja-JP" altLang="en-US" b="1" dirty="0"/>
          </a:p>
        </p:txBody>
      </p:sp>
      <p:sp>
        <p:nvSpPr>
          <p:cNvPr id="22" name="正方形/長方形 21"/>
          <p:cNvSpPr/>
          <p:nvPr/>
        </p:nvSpPr>
        <p:spPr>
          <a:xfrm>
            <a:off x="3636910" y="181411"/>
            <a:ext cx="4570482" cy="369332"/>
          </a:xfrm>
          <a:prstGeom prst="rect">
            <a:avLst/>
          </a:prstGeom>
        </p:spPr>
        <p:txBody>
          <a:bodyPr wrap="none">
            <a:spAutoFit/>
          </a:bodyPr>
          <a:lstStyle/>
          <a:p>
            <a:r>
              <a:rPr lang="ja-JP" altLang="en-US" dirty="0"/>
              <a:t>提供価値（競合ソリューションとの対比）</a:t>
            </a:r>
          </a:p>
        </p:txBody>
      </p:sp>
      <p:sp>
        <p:nvSpPr>
          <p:cNvPr id="23" name="テキスト ボックス 22"/>
          <p:cNvSpPr txBox="1"/>
          <p:nvPr/>
        </p:nvSpPr>
        <p:spPr>
          <a:xfrm>
            <a:off x="7785623" y="6314725"/>
            <a:ext cx="992579" cy="253916"/>
          </a:xfrm>
          <a:prstGeom prst="rect">
            <a:avLst/>
          </a:prstGeom>
          <a:noFill/>
        </p:spPr>
        <p:txBody>
          <a:bodyPr wrap="none" rtlCol="0">
            <a:spAutoFit/>
          </a:bodyPr>
          <a:lstStyle/>
          <a:p>
            <a:r>
              <a:rPr lang="ja-JP" altLang="en-US" sz="1050" dirty="0" smtClean="0"/>
              <a:t>サムスン電子</a:t>
            </a:r>
            <a:endParaRPr kumimoji="1" lang="ja-JP" altLang="en-US" sz="1050" dirty="0"/>
          </a:p>
        </p:txBody>
      </p:sp>
      <p:sp>
        <p:nvSpPr>
          <p:cNvPr id="27" name="正方形/長方形 26"/>
          <p:cNvSpPr/>
          <p:nvPr/>
        </p:nvSpPr>
        <p:spPr>
          <a:xfrm>
            <a:off x="5426460" y="2003339"/>
            <a:ext cx="6606514" cy="4595782"/>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テキスト ボックス 27"/>
          <p:cNvSpPr txBox="1"/>
          <p:nvPr/>
        </p:nvSpPr>
        <p:spPr>
          <a:xfrm>
            <a:off x="7783470" y="2003339"/>
            <a:ext cx="1904666" cy="276999"/>
          </a:xfrm>
          <a:prstGeom prst="rect">
            <a:avLst/>
          </a:prstGeom>
          <a:noFill/>
        </p:spPr>
        <p:txBody>
          <a:bodyPr wrap="square" rtlCol="0">
            <a:spAutoFit/>
          </a:bodyPr>
          <a:lstStyle/>
          <a:p>
            <a:pPr algn="ctr"/>
            <a:r>
              <a:rPr lang="ja-JP" altLang="en-US" sz="1200" b="1" dirty="0" smtClean="0"/>
              <a:t>競合ソリューション</a:t>
            </a:r>
            <a:endParaRPr lang="en-US" altLang="ja-JP" sz="1200" b="1" dirty="0"/>
          </a:p>
        </p:txBody>
      </p:sp>
      <p:pic>
        <p:nvPicPr>
          <p:cNvPr id="29" name="図 28"/>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3949447" y="4228640"/>
            <a:ext cx="934429" cy="1691051"/>
          </a:xfrm>
          <a:prstGeom prst="rect">
            <a:avLst/>
          </a:prstGeom>
        </p:spPr>
      </p:pic>
      <p:pic>
        <p:nvPicPr>
          <p:cNvPr id="30" name="図 2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039446" y="4425357"/>
            <a:ext cx="734013" cy="1287009"/>
          </a:xfrm>
          <a:prstGeom prst="rect">
            <a:avLst/>
          </a:prstGeom>
        </p:spPr>
      </p:pic>
    </p:spTree>
    <p:extLst>
      <p:ext uri="{BB962C8B-B14F-4D97-AF65-F5344CB8AC3E}">
        <p14:creationId xmlns:p14="http://schemas.microsoft.com/office/powerpoint/2010/main" val="49801929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正方形/長方形 21"/>
          <p:cNvSpPr/>
          <p:nvPr/>
        </p:nvSpPr>
        <p:spPr>
          <a:xfrm>
            <a:off x="3636910" y="181411"/>
            <a:ext cx="4519186" cy="369332"/>
          </a:xfrm>
          <a:prstGeom prst="rect">
            <a:avLst/>
          </a:prstGeom>
        </p:spPr>
        <p:txBody>
          <a:bodyPr wrap="none">
            <a:spAutoFit/>
          </a:bodyPr>
          <a:lstStyle/>
          <a:p>
            <a:r>
              <a:rPr lang="ja-JP" altLang="en-US" dirty="0" smtClean="0"/>
              <a:t>本サービスで稼ぐためのシナリオ</a:t>
            </a:r>
            <a:r>
              <a:rPr lang="en-US" altLang="ja-JP" dirty="0" smtClean="0"/>
              <a:t>(</a:t>
            </a:r>
            <a:r>
              <a:rPr lang="ja-JP" altLang="en-US" dirty="0" smtClean="0"/>
              <a:t>全体像</a:t>
            </a:r>
            <a:r>
              <a:rPr lang="en-US" altLang="ja-JP" dirty="0" smtClean="0"/>
              <a:t>)</a:t>
            </a:r>
            <a:endParaRPr lang="ja-JP" altLang="en-US" dirty="0"/>
          </a:p>
        </p:txBody>
      </p:sp>
      <p:sp>
        <p:nvSpPr>
          <p:cNvPr id="30" name="角丸四角形 29"/>
          <p:cNvSpPr/>
          <p:nvPr/>
        </p:nvSpPr>
        <p:spPr>
          <a:xfrm>
            <a:off x="630117" y="3715965"/>
            <a:ext cx="2595028" cy="1323788"/>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角丸四角形 30"/>
          <p:cNvSpPr/>
          <p:nvPr/>
        </p:nvSpPr>
        <p:spPr>
          <a:xfrm>
            <a:off x="192827" y="1398414"/>
            <a:ext cx="2595028" cy="1128049"/>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テキスト ボックス 31"/>
          <p:cNvSpPr txBox="1"/>
          <p:nvPr/>
        </p:nvSpPr>
        <p:spPr>
          <a:xfrm>
            <a:off x="6627315" y="3148938"/>
            <a:ext cx="611065" cy="295466"/>
          </a:xfrm>
          <a:prstGeom prst="rect">
            <a:avLst/>
          </a:prstGeom>
          <a:noFill/>
        </p:spPr>
        <p:txBody>
          <a:bodyPr wrap="none" rtlCol="0">
            <a:spAutoFit/>
          </a:bodyPr>
          <a:lstStyle/>
          <a:p>
            <a:r>
              <a:rPr lang="en-US" altLang="ja-JP" sz="1320" dirty="0">
                <a:latin typeface="メイリオ" panose="020B0604030504040204" pitchFamily="50" charset="-128"/>
                <a:ea typeface="メイリオ" panose="020B0604030504040204" pitchFamily="50" charset="-128"/>
              </a:rPr>
              <a:t>Wi-Fi</a:t>
            </a:r>
            <a:endParaRPr lang="ja-JP" altLang="en-US" sz="1320" dirty="0">
              <a:latin typeface="メイリオ" panose="020B0604030504040204" pitchFamily="50" charset="-128"/>
              <a:ea typeface="メイリオ" panose="020B0604030504040204" pitchFamily="50" charset="-128"/>
            </a:endParaRPr>
          </a:p>
        </p:txBody>
      </p:sp>
      <p:pic>
        <p:nvPicPr>
          <p:cNvPr id="33" name="図 3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6942120" y="3361224"/>
            <a:ext cx="316408" cy="492811"/>
          </a:xfrm>
          <a:prstGeom prst="rect">
            <a:avLst/>
          </a:prstGeom>
        </p:spPr>
      </p:pic>
      <p:cxnSp>
        <p:nvCxnSpPr>
          <p:cNvPr id="34" name="曲線コネクタ 33"/>
          <p:cNvCxnSpPr/>
          <p:nvPr/>
        </p:nvCxnSpPr>
        <p:spPr>
          <a:xfrm rot="16200000" flipH="1">
            <a:off x="5825604" y="2871232"/>
            <a:ext cx="981944" cy="597736"/>
          </a:xfrm>
          <a:prstGeom prst="curvedConnector3">
            <a:avLst>
              <a:gd name="adj1" fmla="val 50000"/>
            </a:avLst>
          </a:prstGeom>
        </p:spPr>
        <p:style>
          <a:lnRef idx="1">
            <a:schemeClr val="dk1"/>
          </a:lnRef>
          <a:fillRef idx="0">
            <a:schemeClr val="dk1"/>
          </a:fillRef>
          <a:effectRef idx="0">
            <a:schemeClr val="dk1"/>
          </a:effectRef>
          <a:fontRef idx="minor">
            <a:schemeClr val="tx1"/>
          </a:fontRef>
        </p:style>
      </p:cxnSp>
      <p:sp>
        <p:nvSpPr>
          <p:cNvPr id="35" name="上矢印 34"/>
          <p:cNvSpPr/>
          <p:nvPr/>
        </p:nvSpPr>
        <p:spPr>
          <a:xfrm>
            <a:off x="3908165" y="3620143"/>
            <a:ext cx="4357140" cy="3033924"/>
          </a:xfrm>
          <a:prstGeom prst="upArrow">
            <a:avLst>
              <a:gd name="adj1" fmla="val 80036"/>
              <a:gd name="adj2" fmla="val 32858"/>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正方形/長方形 35"/>
          <p:cNvSpPr/>
          <p:nvPr/>
        </p:nvSpPr>
        <p:spPr>
          <a:xfrm>
            <a:off x="690115" y="1258244"/>
            <a:ext cx="1802548" cy="323044"/>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r>
              <a:rPr lang="ja-JP" altLang="en-US" sz="1050"/>
              <a:t>調味料メーカー</a:t>
            </a:r>
            <a:endParaRPr lang="ja-JP" altLang="en-US" sz="1050" dirty="0"/>
          </a:p>
        </p:txBody>
      </p:sp>
      <p:sp>
        <p:nvSpPr>
          <p:cNvPr id="37" name="正方形/長方形 36"/>
          <p:cNvSpPr/>
          <p:nvPr/>
        </p:nvSpPr>
        <p:spPr>
          <a:xfrm>
            <a:off x="1071438" y="3569706"/>
            <a:ext cx="1802548" cy="323044"/>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ja-JP" sz="1050" dirty="0" smtClean="0"/>
              <a:t>EC</a:t>
            </a:r>
            <a:r>
              <a:rPr lang="ja-JP" altLang="en-US" sz="1050" dirty="0" smtClean="0"/>
              <a:t>サイト</a:t>
            </a:r>
            <a:r>
              <a:rPr lang="en-US" altLang="ja-JP" sz="1050" dirty="0" smtClean="0"/>
              <a:t>/</a:t>
            </a:r>
            <a:r>
              <a:rPr lang="ja-JP" altLang="en-US" sz="1050" dirty="0" smtClean="0"/>
              <a:t>ネットスーパー</a:t>
            </a:r>
            <a:endParaRPr lang="ja-JP" altLang="en-US" sz="1050" dirty="0"/>
          </a:p>
        </p:txBody>
      </p:sp>
      <p:grpSp>
        <p:nvGrpSpPr>
          <p:cNvPr id="39" name="グループ化 26"/>
          <p:cNvGrpSpPr/>
          <p:nvPr/>
        </p:nvGrpSpPr>
        <p:grpSpPr>
          <a:xfrm>
            <a:off x="4568160" y="4253710"/>
            <a:ext cx="2957637" cy="2316788"/>
            <a:chOff x="8673282" y="3914511"/>
            <a:chExt cx="2957637" cy="2292072"/>
          </a:xfrm>
        </p:grpSpPr>
        <p:sp>
          <p:nvSpPr>
            <p:cNvPr id="40" name="円/楕円 39"/>
            <p:cNvSpPr/>
            <p:nvPr/>
          </p:nvSpPr>
          <p:spPr>
            <a:xfrm>
              <a:off x="8861892" y="4239851"/>
              <a:ext cx="2636477" cy="1840020"/>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1" name="図 40"/>
            <p:cNvPicPr>
              <a:picLocks noChangeAspect="1"/>
            </p:cNvPicPr>
            <p:nvPr/>
          </p:nvPicPr>
          <p:blipFill rotWithShape="1">
            <a:blip r:embed="rId4" cstate="print">
              <a:duotone>
                <a:schemeClr val="accent3">
                  <a:shade val="45000"/>
                  <a:satMod val="135000"/>
                </a:schemeClr>
                <a:prstClr val="white"/>
              </a:duotone>
              <a:extLst>
                <a:ext uri="{28A0092B-C50C-407E-A947-70E740481C1C}">
                  <a14:useLocalDpi xmlns:a14="http://schemas.microsoft.com/office/drawing/2010/main"/>
                </a:ext>
              </a:extLst>
            </a:blip>
            <a:srcRect/>
            <a:stretch/>
          </p:blipFill>
          <p:spPr>
            <a:xfrm>
              <a:off x="11186532" y="4396253"/>
              <a:ext cx="444387" cy="902038"/>
            </a:xfrm>
            <a:prstGeom prst="rect">
              <a:avLst/>
            </a:prstGeom>
          </p:spPr>
        </p:pic>
        <p:pic>
          <p:nvPicPr>
            <p:cNvPr id="42" name="図 41"/>
            <p:cNvPicPr>
              <a:picLocks noChangeAspect="1"/>
            </p:cNvPicPr>
            <p:nvPr/>
          </p:nvPicPr>
          <p:blipFill rotWithShape="1">
            <a:blip r:embed="rId5" cstate="print">
              <a:duotone>
                <a:schemeClr val="accent3">
                  <a:shade val="45000"/>
                  <a:satMod val="135000"/>
                </a:schemeClr>
                <a:prstClr val="white"/>
              </a:duotone>
              <a:extLst>
                <a:ext uri="{28A0092B-C50C-407E-A947-70E740481C1C}">
                  <a14:useLocalDpi xmlns:a14="http://schemas.microsoft.com/office/drawing/2010/main"/>
                </a:ext>
              </a:extLst>
            </a:blip>
            <a:srcRect/>
            <a:stretch/>
          </p:blipFill>
          <p:spPr>
            <a:xfrm>
              <a:off x="9673146" y="5287853"/>
              <a:ext cx="518806" cy="808528"/>
            </a:xfrm>
            <a:prstGeom prst="rect">
              <a:avLst/>
            </a:prstGeom>
          </p:spPr>
        </p:pic>
        <p:pic>
          <p:nvPicPr>
            <p:cNvPr id="43" name="図 42"/>
            <p:cNvPicPr>
              <a:picLocks noChangeAspect="1"/>
            </p:cNvPicPr>
            <p:nvPr/>
          </p:nvPicPr>
          <p:blipFill rotWithShape="1">
            <a:blip r:embed="rId6" cstate="print">
              <a:duotone>
                <a:schemeClr val="accent3">
                  <a:shade val="45000"/>
                  <a:satMod val="135000"/>
                </a:schemeClr>
                <a:prstClr val="white"/>
              </a:duotone>
              <a:extLst>
                <a:ext uri="{28A0092B-C50C-407E-A947-70E740481C1C}">
                  <a14:useLocalDpi xmlns:a14="http://schemas.microsoft.com/office/drawing/2010/main"/>
                </a:ext>
              </a:extLst>
            </a:blip>
            <a:srcRect/>
            <a:stretch/>
          </p:blipFill>
          <p:spPr>
            <a:xfrm>
              <a:off x="8898797" y="4471772"/>
              <a:ext cx="479915" cy="826519"/>
            </a:xfrm>
            <a:prstGeom prst="rect">
              <a:avLst/>
            </a:prstGeom>
          </p:spPr>
        </p:pic>
        <p:pic>
          <p:nvPicPr>
            <p:cNvPr id="45" name="図 44"/>
            <p:cNvPicPr>
              <a:picLocks noChangeAspect="1"/>
            </p:cNvPicPr>
            <p:nvPr/>
          </p:nvPicPr>
          <p:blipFill rotWithShape="1">
            <a:blip r:embed="rId7" cstate="print">
              <a:duotone>
                <a:schemeClr val="accent3">
                  <a:shade val="45000"/>
                  <a:satMod val="135000"/>
                </a:schemeClr>
                <a:prstClr val="white"/>
              </a:duotone>
              <a:extLst>
                <a:ext uri="{28A0092B-C50C-407E-A947-70E740481C1C}">
                  <a14:useLocalDpi xmlns:a14="http://schemas.microsoft.com/office/drawing/2010/main"/>
                </a:ext>
              </a:extLst>
            </a:blip>
            <a:srcRect/>
            <a:stretch/>
          </p:blipFill>
          <p:spPr>
            <a:xfrm>
              <a:off x="9712378" y="3914511"/>
              <a:ext cx="1043940" cy="617221"/>
            </a:xfrm>
            <a:prstGeom prst="rect">
              <a:avLst/>
            </a:prstGeom>
          </p:spPr>
        </p:pic>
        <p:pic>
          <p:nvPicPr>
            <p:cNvPr id="46" name="図 45"/>
            <p:cNvPicPr>
              <a:picLocks noChangeAspect="1"/>
            </p:cNvPicPr>
            <p:nvPr/>
          </p:nvPicPr>
          <p:blipFill rotWithShape="1">
            <a:blip r:embed="rId8" cstate="print">
              <a:duotone>
                <a:schemeClr val="accent3">
                  <a:shade val="45000"/>
                  <a:satMod val="135000"/>
                </a:schemeClr>
                <a:prstClr val="white"/>
              </a:duotone>
              <a:extLst>
                <a:ext uri="{28A0092B-C50C-407E-A947-70E740481C1C}">
                  <a14:useLocalDpi xmlns:a14="http://schemas.microsoft.com/office/drawing/2010/main"/>
                </a:ext>
              </a:extLst>
            </a:blip>
            <a:srcRect/>
            <a:stretch/>
          </p:blipFill>
          <p:spPr>
            <a:xfrm>
              <a:off x="10460909" y="5260255"/>
              <a:ext cx="633339" cy="819616"/>
            </a:xfrm>
            <a:prstGeom prst="rect">
              <a:avLst/>
            </a:prstGeom>
          </p:spPr>
        </p:pic>
        <p:grpSp>
          <p:nvGrpSpPr>
            <p:cNvPr id="47" name="グループ化 24"/>
            <p:cNvGrpSpPr/>
            <p:nvPr/>
          </p:nvGrpSpPr>
          <p:grpSpPr>
            <a:xfrm>
              <a:off x="9607471" y="4213513"/>
              <a:ext cx="413187" cy="391383"/>
              <a:chOff x="9440674" y="2671256"/>
              <a:chExt cx="543408" cy="514732"/>
            </a:xfrm>
          </p:grpSpPr>
          <p:sp>
            <p:nvSpPr>
              <p:cNvPr id="60" name="円/楕円 59"/>
              <p:cNvSpPr/>
              <p:nvPr/>
            </p:nvSpPr>
            <p:spPr>
              <a:xfrm>
                <a:off x="9440674" y="2671256"/>
                <a:ext cx="543408" cy="514732"/>
              </a:xfrm>
              <a:prstGeom prst="ellipse">
                <a:avLst/>
              </a:prstGeom>
              <a:solidFill>
                <a:srgbClr val="FF66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円/楕円 60"/>
              <p:cNvSpPr/>
              <p:nvPr/>
            </p:nvSpPr>
            <p:spPr>
              <a:xfrm flipH="1">
                <a:off x="9563464" y="2783204"/>
                <a:ext cx="303971" cy="296655"/>
              </a:xfrm>
              <a:prstGeom prst="ellipse">
                <a:avLst/>
              </a:prstGeom>
              <a:gradFill flip="none" rotWithShape="1">
                <a:gsLst>
                  <a:gs pos="0">
                    <a:srgbClr val="FF00FF">
                      <a:shade val="30000"/>
                      <a:satMod val="115000"/>
                    </a:srgbClr>
                  </a:gs>
                  <a:gs pos="50000">
                    <a:srgbClr val="FF00FF">
                      <a:shade val="67500"/>
                      <a:satMod val="115000"/>
                    </a:srgbClr>
                  </a:gs>
                  <a:gs pos="100000">
                    <a:srgbClr val="FF00FF">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48" name="グループ化 90"/>
            <p:cNvGrpSpPr/>
            <p:nvPr/>
          </p:nvGrpSpPr>
          <p:grpSpPr>
            <a:xfrm>
              <a:off x="8673282" y="5064563"/>
              <a:ext cx="413187" cy="391383"/>
              <a:chOff x="9440674" y="2671256"/>
              <a:chExt cx="543408" cy="514732"/>
            </a:xfrm>
          </p:grpSpPr>
          <p:sp>
            <p:nvSpPr>
              <p:cNvPr id="58" name="円/楕円 57"/>
              <p:cNvSpPr/>
              <p:nvPr/>
            </p:nvSpPr>
            <p:spPr>
              <a:xfrm>
                <a:off x="9440674" y="2671256"/>
                <a:ext cx="543408" cy="514732"/>
              </a:xfrm>
              <a:prstGeom prst="ellipse">
                <a:avLst/>
              </a:prstGeom>
              <a:solidFill>
                <a:srgbClr val="FF66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円/楕円 58"/>
              <p:cNvSpPr/>
              <p:nvPr/>
            </p:nvSpPr>
            <p:spPr>
              <a:xfrm flipH="1">
                <a:off x="9563464" y="2783204"/>
                <a:ext cx="303971" cy="296655"/>
              </a:xfrm>
              <a:prstGeom prst="ellipse">
                <a:avLst/>
              </a:prstGeom>
              <a:gradFill flip="none" rotWithShape="1">
                <a:gsLst>
                  <a:gs pos="0">
                    <a:srgbClr val="FF00FF">
                      <a:shade val="30000"/>
                      <a:satMod val="115000"/>
                    </a:srgbClr>
                  </a:gs>
                  <a:gs pos="50000">
                    <a:srgbClr val="FF00FF">
                      <a:shade val="67500"/>
                      <a:satMod val="115000"/>
                    </a:srgbClr>
                  </a:gs>
                  <a:gs pos="100000">
                    <a:srgbClr val="FF00FF">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49" name="グループ化 93"/>
            <p:cNvGrpSpPr/>
            <p:nvPr/>
          </p:nvGrpSpPr>
          <p:grpSpPr>
            <a:xfrm>
              <a:off x="9433902" y="5815200"/>
              <a:ext cx="413187" cy="391383"/>
              <a:chOff x="9440674" y="2671256"/>
              <a:chExt cx="543408" cy="514732"/>
            </a:xfrm>
          </p:grpSpPr>
          <p:sp>
            <p:nvSpPr>
              <p:cNvPr id="56" name="円/楕円 55"/>
              <p:cNvSpPr/>
              <p:nvPr/>
            </p:nvSpPr>
            <p:spPr>
              <a:xfrm>
                <a:off x="9440674" y="2671256"/>
                <a:ext cx="543408" cy="514732"/>
              </a:xfrm>
              <a:prstGeom prst="ellipse">
                <a:avLst/>
              </a:prstGeom>
              <a:solidFill>
                <a:srgbClr val="FF66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円/楕円 56"/>
              <p:cNvSpPr/>
              <p:nvPr/>
            </p:nvSpPr>
            <p:spPr>
              <a:xfrm flipH="1">
                <a:off x="9563464" y="2783204"/>
                <a:ext cx="303971" cy="296655"/>
              </a:xfrm>
              <a:prstGeom prst="ellipse">
                <a:avLst/>
              </a:prstGeom>
              <a:gradFill flip="none" rotWithShape="1">
                <a:gsLst>
                  <a:gs pos="0">
                    <a:srgbClr val="FF00FF">
                      <a:shade val="30000"/>
                      <a:satMod val="115000"/>
                    </a:srgbClr>
                  </a:gs>
                  <a:gs pos="50000">
                    <a:srgbClr val="FF00FF">
                      <a:shade val="67500"/>
                      <a:satMod val="115000"/>
                    </a:srgbClr>
                  </a:gs>
                  <a:gs pos="100000">
                    <a:srgbClr val="FF00FF">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50" name="グループ化 96"/>
            <p:cNvGrpSpPr/>
            <p:nvPr/>
          </p:nvGrpSpPr>
          <p:grpSpPr>
            <a:xfrm>
              <a:off x="10364391" y="5815200"/>
              <a:ext cx="413187" cy="391383"/>
              <a:chOff x="9440674" y="2671256"/>
              <a:chExt cx="543408" cy="514732"/>
            </a:xfrm>
          </p:grpSpPr>
          <p:sp>
            <p:nvSpPr>
              <p:cNvPr id="54" name="円/楕円 53"/>
              <p:cNvSpPr/>
              <p:nvPr/>
            </p:nvSpPr>
            <p:spPr>
              <a:xfrm>
                <a:off x="9440674" y="2671256"/>
                <a:ext cx="543408" cy="514732"/>
              </a:xfrm>
              <a:prstGeom prst="ellipse">
                <a:avLst/>
              </a:prstGeom>
              <a:solidFill>
                <a:srgbClr val="FF66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円/楕円 54"/>
              <p:cNvSpPr/>
              <p:nvPr/>
            </p:nvSpPr>
            <p:spPr>
              <a:xfrm flipH="1">
                <a:off x="9563464" y="2783204"/>
                <a:ext cx="303971" cy="296655"/>
              </a:xfrm>
              <a:prstGeom prst="ellipse">
                <a:avLst/>
              </a:prstGeom>
              <a:gradFill flip="none" rotWithShape="1">
                <a:gsLst>
                  <a:gs pos="0">
                    <a:srgbClr val="FF00FF">
                      <a:shade val="30000"/>
                      <a:satMod val="115000"/>
                    </a:srgbClr>
                  </a:gs>
                  <a:gs pos="50000">
                    <a:srgbClr val="FF00FF">
                      <a:shade val="67500"/>
                      <a:satMod val="115000"/>
                    </a:srgbClr>
                  </a:gs>
                  <a:gs pos="100000">
                    <a:srgbClr val="FF00FF">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51" name="グループ化 99"/>
            <p:cNvGrpSpPr/>
            <p:nvPr/>
          </p:nvGrpSpPr>
          <p:grpSpPr>
            <a:xfrm>
              <a:off x="10950608" y="5064562"/>
              <a:ext cx="413187" cy="391383"/>
              <a:chOff x="9440674" y="2671256"/>
              <a:chExt cx="543408" cy="514732"/>
            </a:xfrm>
          </p:grpSpPr>
          <p:sp>
            <p:nvSpPr>
              <p:cNvPr id="52" name="円/楕円 51"/>
              <p:cNvSpPr/>
              <p:nvPr/>
            </p:nvSpPr>
            <p:spPr>
              <a:xfrm>
                <a:off x="9440674" y="2671256"/>
                <a:ext cx="543408" cy="514732"/>
              </a:xfrm>
              <a:prstGeom prst="ellipse">
                <a:avLst/>
              </a:prstGeom>
              <a:solidFill>
                <a:srgbClr val="FF66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円/楕円 52"/>
              <p:cNvSpPr/>
              <p:nvPr/>
            </p:nvSpPr>
            <p:spPr>
              <a:xfrm flipH="1">
                <a:off x="9563464" y="2783204"/>
                <a:ext cx="303971" cy="296655"/>
              </a:xfrm>
              <a:prstGeom prst="ellipse">
                <a:avLst/>
              </a:prstGeom>
              <a:gradFill flip="none" rotWithShape="1">
                <a:gsLst>
                  <a:gs pos="0">
                    <a:srgbClr val="FF00FF">
                      <a:shade val="30000"/>
                      <a:satMod val="115000"/>
                    </a:srgbClr>
                  </a:gs>
                  <a:gs pos="50000">
                    <a:srgbClr val="FF00FF">
                      <a:shade val="67500"/>
                      <a:satMod val="115000"/>
                    </a:srgbClr>
                  </a:gs>
                  <a:gs pos="100000">
                    <a:srgbClr val="FF00FF">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pic>
        <p:nvPicPr>
          <p:cNvPr id="62" name="図 61"/>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6155069" y="3661072"/>
            <a:ext cx="716406" cy="716406"/>
          </a:xfrm>
          <a:prstGeom prst="rect">
            <a:avLst/>
          </a:prstGeom>
        </p:spPr>
      </p:pic>
      <p:sp>
        <p:nvSpPr>
          <p:cNvPr id="63" name="フローチャート: 端子 62"/>
          <p:cNvSpPr/>
          <p:nvPr/>
        </p:nvSpPr>
        <p:spPr>
          <a:xfrm>
            <a:off x="5051519" y="1658107"/>
            <a:ext cx="1182667" cy="269618"/>
          </a:xfrm>
          <a:prstGeom prst="flowChartTerminator">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機器情報取得</a:t>
            </a: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64" name="フローチャート: 端子 63"/>
          <p:cNvSpPr/>
          <p:nvPr/>
        </p:nvSpPr>
        <p:spPr>
          <a:xfrm>
            <a:off x="6292331" y="1658107"/>
            <a:ext cx="919639" cy="269618"/>
          </a:xfrm>
          <a:prstGeom prst="flowChartTerminator">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ログ解析</a:t>
            </a: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65" name="フローチャート: 端子 64"/>
          <p:cNvSpPr/>
          <p:nvPr/>
        </p:nvSpPr>
        <p:spPr>
          <a:xfrm>
            <a:off x="4762212" y="2097751"/>
            <a:ext cx="1583368" cy="272527"/>
          </a:xfrm>
          <a:prstGeom prst="flowChartTerminator">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調味料の残量管理</a:t>
            </a: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66" name="フローチャート: 端子 65"/>
          <p:cNvSpPr/>
          <p:nvPr/>
        </p:nvSpPr>
        <p:spPr>
          <a:xfrm>
            <a:off x="6469310" y="2105541"/>
            <a:ext cx="1055482" cy="257634"/>
          </a:xfrm>
          <a:prstGeom prst="flowChartTerminator">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機器管理</a:t>
            </a: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67" name="フローチャート: 端子 66"/>
          <p:cNvSpPr/>
          <p:nvPr/>
        </p:nvSpPr>
        <p:spPr>
          <a:xfrm>
            <a:off x="2831545" y="924430"/>
            <a:ext cx="2162745" cy="603193"/>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解析データ</a:t>
            </a:r>
            <a:endParaRPr lang="en-US" altLang="ja-JP"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a:p>
            <a:pPr algn="ctr">
              <a:lnSpc>
                <a:spcPts val="1588"/>
              </a:lnSpc>
            </a:pPr>
            <a:r>
              <a:rPr lang="en-US" altLang="ja-JP"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使用頻度や使用量など）</a:t>
            </a: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68" name="フローチャート: 端子 67"/>
          <p:cNvSpPr/>
          <p:nvPr/>
        </p:nvSpPr>
        <p:spPr>
          <a:xfrm>
            <a:off x="2821614" y="2554238"/>
            <a:ext cx="1182667" cy="269618"/>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残量情報</a:t>
            </a: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grpSp>
        <p:nvGrpSpPr>
          <p:cNvPr id="69" name="グループ化 41"/>
          <p:cNvGrpSpPr/>
          <p:nvPr/>
        </p:nvGrpSpPr>
        <p:grpSpPr>
          <a:xfrm>
            <a:off x="3249299" y="1618558"/>
            <a:ext cx="1073595" cy="194970"/>
            <a:chOff x="2574066" y="1525939"/>
            <a:chExt cx="1480496" cy="187368"/>
          </a:xfrm>
        </p:grpSpPr>
        <p:cxnSp>
          <p:nvCxnSpPr>
            <p:cNvPr id="70" name="直線コネクタ 69"/>
            <p:cNvCxnSpPr/>
            <p:nvPr/>
          </p:nvCxnSpPr>
          <p:spPr>
            <a:xfrm>
              <a:off x="2574066" y="1525939"/>
              <a:ext cx="1445693" cy="1"/>
            </a:xfrm>
            <a:prstGeom prst="line">
              <a:avLst/>
            </a:prstGeom>
            <a:ln w="57150">
              <a:solidFill>
                <a:schemeClr val="bg1">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1" name="直線コネクタ 70"/>
            <p:cNvCxnSpPr/>
            <p:nvPr/>
          </p:nvCxnSpPr>
          <p:spPr>
            <a:xfrm flipH="1">
              <a:off x="2641352" y="1713307"/>
              <a:ext cx="1413210" cy="0"/>
            </a:xfrm>
            <a:prstGeom prst="line">
              <a:avLst/>
            </a:prstGeom>
            <a:ln w="57150">
              <a:solidFill>
                <a:schemeClr val="bg1">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75" name="グループ化 140"/>
          <p:cNvGrpSpPr/>
          <p:nvPr/>
        </p:nvGrpSpPr>
        <p:grpSpPr>
          <a:xfrm rot="19296436">
            <a:off x="3152378" y="2741655"/>
            <a:ext cx="1467986" cy="230814"/>
            <a:chOff x="2574066" y="1525939"/>
            <a:chExt cx="1480496" cy="311535"/>
          </a:xfrm>
        </p:grpSpPr>
        <p:cxnSp>
          <p:nvCxnSpPr>
            <p:cNvPr id="76" name="直線コネクタ 75"/>
            <p:cNvCxnSpPr/>
            <p:nvPr/>
          </p:nvCxnSpPr>
          <p:spPr>
            <a:xfrm>
              <a:off x="2574066" y="1525939"/>
              <a:ext cx="1445693" cy="1"/>
            </a:xfrm>
            <a:prstGeom prst="line">
              <a:avLst/>
            </a:prstGeom>
            <a:ln w="57150">
              <a:solidFill>
                <a:schemeClr val="bg1">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7" name="直線コネクタ 76"/>
            <p:cNvCxnSpPr/>
            <p:nvPr/>
          </p:nvCxnSpPr>
          <p:spPr>
            <a:xfrm flipH="1">
              <a:off x="2641352" y="1837474"/>
              <a:ext cx="1413210" cy="0"/>
            </a:xfrm>
            <a:prstGeom prst="line">
              <a:avLst/>
            </a:prstGeom>
            <a:ln w="57150">
              <a:solidFill>
                <a:schemeClr val="bg1">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78" name="フローチャート: 端子 77"/>
          <p:cNvSpPr/>
          <p:nvPr/>
        </p:nvSpPr>
        <p:spPr>
          <a:xfrm>
            <a:off x="3660083" y="2861224"/>
            <a:ext cx="1182667" cy="269618"/>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広告出稿</a:t>
            </a: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81" name="フローチャート: 端子 80"/>
          <p:cNvSpPr/>
          <p:nvPr/>
        </p:nvSpPr>
        <p:spPr>
          <a:xfrm>
            <a:off x="3219159" y="1894996"/>
            <a:ext cx="1182667" cy="269618"/>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82" name="フローチャート: 端子 81"/>
          <p:cNvSpPr/>
          <p:nvPr/>
        </p:nvSpPr>
        <p:spPr>
          <a:xfrm>
            <a:off x="9680662" y="1790747"/>
            <a:ext cx="1845867" cy="28694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ホームアシスタント</a:t>
            </a:r>
            <a:endParaRPr lang="en-US" altLang="ja-JP"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a:p>
            <a:pPr algn="ctr">
              <a:lnSpc>
                <a:spcPts val="1588"/>
              </a:lnSpc>
            </a:pPr>
            <a:r>
              <a:rPr lang="ja-JP" altLang="en-US"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デバイスとの連携</a:t>
            </a: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grpSp>
        <p:nvGrpSpPr>
          <p:cNvPr id="83" name="グループ化 151"/>
          <p:cNvGrpSpPr/>
          <p:nvPr/>
        </p:nvGrpSpPr>
        <p:grpSpPr>
          <a:xfrm>
            <a:off x="8248611" y="1652973"/>
            <a:ext cx="1428216" cy="242817"/>
            <a:chOff x="2574066" y="1525939"/>
            <a:chExt cx="1480496" cy="187368"/>
          </a:xfrm>
        </p:grpSpPr>
        <p:cxnSp>
          <p:nvCxnSpPr>
            <p:cNvPr id="84" name="直線コネクタ 83"/>
            <p:cNvCxnSpPr/>
            <p:nvPr/>
          </p:nvCxnSpPr>
          <p:spPr>
            <a:xfrm>
              <a:off x="2574066" y="1525939"/>
              <a:ext cx="1445693" cy="1"/>
            </a:xfrm>
            <a:prstGeom prst="line">
              <a:avLst/>
            </a:prstGeom>
            <a:ln w="57150">
              <a:solidFill>
                <a:schemeClr val="bg1">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5" name="直線コネクタ 84"/>
            <p:cNvCxnSpPr/>
            <p:nvPr/>
          </p:nvCxnSpPr>
          <p:spPr>
            <a:xfrm flipH="1">
              <a:off x="2641352" y="1713307"/>
              <a:ext cx="1413210" cy="0"/>
            </a:xfrm>
            <a:prstGeom prst="line">
              <a:avLst/>
            </a:prstGeom>
            <a:ln w="57150">
              <a:solidFill>
                <a:schemeClr val="bg1">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7" name="フローチャート: 端子 86"/>
          <p:cNvSpPr/>
          <p:nvPr/>
        </p:nvSpPr>
        <p:spPr>
          <a:xfrm>
            <a:off x="4919869" y="1312599"/>
            <a:ext cx="1845867" cy="28694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en-US" altLang="ja-JP" sz="2000"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Cloud</a:t>
            </a:r>
            <a:endParaRPr lang="ja-JP" altLang="en-US" sz="2000"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cxnSp>
        <p:nvCxnSpPr>
          <p:cNvPr id="88" name="直線コネクタ 87"/>
          <p:cNvCxnSpPr/>
          <p:nvPr/>
        </p:nvCxnSpPr>
        <p:spPr>
          <a:xfrm flipH="1" flipV="1">
            <a:off x="7752904" y="2542088"/>
            <a:ext cx="1589614" cy="1824081"/>
          </a:xfrm>
          <a:prstGeom prst="line">
            <a:avLst/>
          </a:prstGeom>
          <a:ln w="57150">
            <a:solidFill>
              <a:schemeClr val="bg1">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89" name="Picture 4" descr="C:\Users\s129907\Desktop\8699.png"/>
          <p:cNvPicPr>
            <a:picLocks noChangeAspect="1" noChangeArrowheads="1"/>
          </p:cNvPicPr>
          <p:nvPr/>
        </p:nvPicPr>
        <p:blipFill>
          <a:blip r:embed="rId10" cstate="screen">
            <a:extLst>
              <a:ext uri="{28A0092B-C50C-407E-A947-70E740481C1C}">
                <a14:useLocalDpi xmlns:a14="http://schemas.microsoft.com/office/drawing/2010/main"/>
              </a:ext>
            </a:extLst>
          </a:blip>
          <a:srcRect/>
          <a:stretch>
            <a:fillRect/>
          </a:stretch>
        </p:blipFill>
        <p:spPr bwMode="auto">
          <a:xfrm flipH="1">
            <a:off x="10073125" y="4796325"/>
            <a:ext cx="1845729" cy="1845729"/>
          </a:xfrm>
          <a:prstGeom prst="rect">
            <a:avLst/>
          </a:prstGeom>
          <a:noFill/>
        </p:spPr>
      </p:pic>
      <p:grpSp>
        <p:nvGrpSpPr>
          <p:cNvPr id="90" name="図形グループ 89"/>
          <p:cNvGrpSpPr/>
          <p:nvPr/>
        </p:nvGrpSpPr>
        <p:grpSpPr>
          <a:xfrm>
            <a:off x="8853623" y="4566876"/>
            <a:ext cx="637045" cy="1186062"/>
            <a:chOff x="7450423" y="4238845"/>
            <a:chExt cx="637045" cy="1186062"/>
          </a:xfrm>
        </p:grpSpPr>
        <p:pic>
          <p:nvPicPr>
            <p:cNvPr id="91" name="図 90"/>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7450423" y="4238845"/>
              <a:ext cx="637045" cy="1186062"/>
            </a:xfrm>
            <a:prstGeom prst="rect">
              <a:avLst/>
            </a:prstGeom>
          </p:spPr>
        </p:pic>
        <p:pic>
          <p:nvPicPr>
            <p:cNvPr id="92" name="Picture 2" descr="C:\Users\s129907\Desktop\IMG_3944.PNG"/>
            <p:cNvPicPr>
              <a:picLocks noChangeAspect="1" noChangeArrowheads="1"/>
            </p:cNvPicPr>
            <p:nvPr/>
          </p:nvPicPr>
          <p:blipFill>
            <a:blip r:embed="rId12" cstate="screen">
              <a:extLst>
                <a:ext uri="{28A0092B-C50C-407E-A947-70E740481C1C}">
                  <a14:useLocalDpi xmlns:a14="http://schemas.microsoft.com/office/drawing/2010/main"/>
                </a:ext>
              </a:extLst>
            </a:blip>
            <a:srcRect/>
            <a:stretch>
              <a:fillRect/>
            </a:stretch>
          </p:blipFill>
          <p:spPr bwMode="auto">
            <a:xfrm>
              <a:off x="7504605" y="4422426"/>
              <a:ext cx="496391" cy="821087"/>
            </a:xfrm>
            <a:prstGeom prst="rect">
              <a:avLst/>
            </a:prstGeom>
            <a:noFill/>
          </p:spPr>
        </p:pic>
      </p:grpSp>
      <p:grpSp>
        <p:nvGrpSpPr>
          <p:cNvPr id="93" name="図形グループ 92"/>
          <p:cNvGrpSpPr/>
          <p:nvPr/>
        </p:nvGrpSpPr>
        <p:grpSpPr>
          <a:xfrm>
            <a:off x="9676827" y="4513205"/>
            <a:ext cx="712714" cy="1239734"/>
            <a:chOff x="8935362" y="4228181"/>
            <a:chExt cx="712714" cy="1339353"/>
          </a:xfrm>
        </p:grpSpPr>
        <p:pic>
          <p:nvPicPr>
            <p:cNvPr id="94" name="図 93"/>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8935362" y="4228181"/>
              <a:ext cx="712714" cy="1339353"/>
            </a:xfrm>
            <a:prstGeom prst="rect">
              <a:avLst/>
            </a:prstGeom>
          </p:spPr>
        </p:pic>
        <p:pic>
          <p:nvPicPr>
            <p:cNvPr id="95" name="図 94"/>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9000818" y="4411762"/>
              <a:ext cx="581802" cy="1034832"/>
            </a:xfrm>
            <a:prstGeom prst="rect">
              <a:avLst/>
            </a:prstGeom>
          </p:spPr>
        </p:pic>
      </p:grpSp>
      <p:pic>
        <p:nvPicPr>
          <p:cNvPr id="96" name="図 95"/>
          <p:cNvPicPr>
            <a:picLocks noChangeAspect="1"/>
          </p:cNvPicPr>
          <p:nvPr/>
        </p:nvPicPr>
        <p:blipFill>
          <a:blip r:embed="rId15" cstate="screen">
            <a:extLst>
              <a:ext uri="{28A0092B-C50C-407E-A947-70E740481C1C}">
                <a14:useLocalDpi xmlns:a14="http://schemas.microsoft.com/office/drawing/2010/main"/>
              </a:ext>
            </a:extLst>
          </a:blip>
          <a:stretch>
            <a:fillRect/>
          </a:stretch>
        </p:blipFill>
        <p:spPr>
          <a:xfrm>
            <a:off x="10048494" y="2234333"/>
            <a:ext cx="1110203" cy="680821"/>
          </a:xfrm>
          <a:prstGeom prst="rect">
            <a:avLst/>
          </a:prstGeom>
        </p:spPr>
      </p:pic>
      <p:pic>
        <p:nvPicPr>
          <p:cNvPr id="97" name="図 96"/>
          <p:cNvPicPr>
            <a:picLocks noChangeAspect="1"/>
          </p:cNvPicPr>
          <p:nvPr/>
        </p:nvPicPr>
        <p:blipFill>
          <a:blip r:embed="rId16" cstate="screen">
            <a:extLst>
              <a:ext uri="{28A0092B-C50C-407E-A947-70E740481C1C}">
                <a14:useLocalDpi xmlns:a14="http://schemas.microsoft.com/office/drawing/2010/main"/>
              </a:ext>
            </a:extLst>
          </a:blip>
          <a:stretch>
            <a:fillRect/>
          </a:stretch>
        </p:blipFill>
        <p:spPr>
          <a:xfrm>
            <a:off x="9842882" y="1147006"/>
            <a:ext cx="1521426" cy="413273"/>
          </a:xfrm>
          <a:prstGeom prst="rect">
            <a:avLst/>
          </a:prstGeom>
        </p:spPr>
      </p:pic>
      <p:pic>
        <p:nvPicPr>
          <p:cNvPr id="98" name="図 97"/>
          <p:cNvPicPr>
            <a:picLocks noChangeAspect="1"/>
          </p:cNvPicPr>
          <p:nvPr/>
        </p:nvPicPr>
        <p:blipFill rotWithShape="1">
          <a:blip r:embed="rId17" cstate="screen">
            <a:extLst>
              <a:ext uri="{28A0092B-C50C-407E-A947-70E740481C1C}">
                <a14:useLocalDpi xmlns:a14="http://schemas.microsoft.com/office/drawing/2010/main"/>
              </a:ext>
            </a:extLst>
          </a:blip>
          <a:srcRect t="23545" b="30800"/>
          <a:stretch/>
        </p:blipFill>
        <p:spPr>
          <a:xfrm>
            <a:off x="2094941" y="3978524"/>
            <a:ext cx="757933" cy="346036"/>
          </a:xfrm>
          <a:prstGeom prst="rect">
            <a:avLst/>
          </a:prstGeom>
        </p:spPr>
      </p:pic>
      <p:pic>
        <p:nvPicPr>
          <p:cNvPr id="99" name="図 98"/>
          <p:cNvPicPr>
            <a:picLocks noChangeAspect="1"/>
          </p:cNvPicPr>
          <p:nvPr/>
        </p:nvPicPr>
        <p:blipFill rotWithShape="1">
          <a:blip r:embed="rId18" cstate="screen">
            <a:extLst>
              <a:ext uri="{28A0092B-C50C-407E-A947-70E740481C1C}">
                <a14:useLocalDpi xmlns:a14="http://schemas.microsoft.com/office/drawing/2010/main"/>
              </a:ext>
            </a:extLst>
          </a:blip>
          <a:srcRect/>
          <a:stretch/>
        </p:blipFill>
        <p:spPr>
          <a:xfrm>
            <a:off x="952906" y="4033388"/>
            <a:ext cx="1053819" cy="311241"/>
          </a:xfrm>
          <a:prstGeom prst="rect">
            <a:avLst/>
          </a:prstGeom>
        </p:spPr>
      </p:pic>
      <p:pic>
        <p:nvPicPr>
          <p:cNvPr id="100" name="図 99"/>
          <p:cNvPicPr>
            <a:picLocks noChangeAspect="1"/>
          </p:cNvPicPr>
          <p:nvPr/>
        </p:nvPicPr>
        <p:blipFill rotWithShape="1">
          <a:blip r:embed="rId19" cstate="screen">
            <a:extLst>
              <a:ext uri="{28A0092B-C50C-407E-A947-70E740481C1C}">
                <a14:useLocalDpi xmlns:a14="http://schemas.microsoft.com/office/drawing/2010/main"/>
              </a:ext>
            </a:extLst>
          </a:blip>
          <a:srcRect t="23210" b="26336"/>
          <a:stretch/>
        </p:blipFill>
        <p:spPr>
          <a:xfrm>
            <a:off x="289145" y="2076352"/>
            <a:ext cx="1500119" cy="376045"/>
          </a:xfrm>
          <a:prstGeom prst="rect">
            <a:avLst/>
          </a:prstGeom>
        </p:spPr>
      </p:pic>
      <p:pic>
        <p:nvPicPr>
          <p:cNvPr id="101" name="図 100"/>
          <p:cNvPicPr>
            <a:picLocks noChangeAspect="1"/>
          </p:cNvPicPr>
          <p:nvPr/>
        </p:nvPicPr>
        <p:blipFill rotWithShape="1">
          <a:blip r:embed="rId20" cstate="screen">
            <a:extLst>
              <a:ext uri="{28A0092B-C50C-407E-A947-70E740481C1C}">
                <a14:useLocalDpi xmlns:a14="http://schemas.microsoft.com/office/drawing/2010/main"/>
              </a:ext>
            </a:extLst>
          </a:blip>
          <a:srcRect/>
          <a:stretch/>
        </p:blipFill>
        <p:spPr>
          <a:xfrm>
            <a:off x="1877488" y="1837771"/>
            <a:ext cx="865501" cy="469526"/>
          </a:xfrm>
          <a:prstGeom prst="rect">
            <a:avLst/>
          </a:prstGeom>
        </p:spPr>
      </p:pic>
      <p:pic>
        <p:nvPicPr>
          <p:cNvPr id="102" name="図 101"/>
          <p:cNvPicPr>
            <a:picLocks noChangeAspect="1"/>
          </p:cNvPicPr>
          <p:nvPr/>
        </p:nvPicPr>
        <p:blipFill rotWithShape="1">
          <a:blip r:embed="rId21" cstate="screen">
            <a:extLst>
              <a:ext uri="{28A0092B-C50C-407E-A947-70E740481C1C}">
                <a14:useLocalDpi xmlns:a14="http://schemas.microsoft.com/office/drawing/2010/main"/>
              </a:ext>
            </a:extLst>
          </a:blip>
          <a:srcRect/>
          <a:stretch/>
        </p:blipFill>
        <p:spPr>
          <a:xfrm>
            <a:off x="289145" y="1682609"/>
            <a:ext cx="1485711" cy="306454"/>
          </a:xfrm>
          <a:prstGeom prst="rect">
            <a:avLst/>
          </a:prstGeom>
        </p:spPr>
      </p:pic>
      <p:sp>
        <p:nvSpPr>
          <p:cNvPr id="103" name="フローチャート: 端子 102"/>
          <p:cNvSpPr/>
          <p:nvPr/>
        </p:nvSpPr>
        <p:spPr>
          <a:xfrm>
            <a:off x="8793609" y="3475410"/>
            <a:ext cx="1182667" cy="269618"/>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残量通知</a:t>
            </a:r>
            <a:r>
              <a:rPr lang="en-US" altLang="ja-JP"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&amp;</a:t>
            </a: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04" name="フローチャート: 端子 103"/>
          <p:cNvSpPr/>
          <p:nvPr/>
        </p:nvSpPr>
        <p:spPr>
          <a:xfrm>
            <a:off x="2683611" y="1709672"/>
            <a:ext cx="2162745" cy="603193"/>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データ利用料</a:t>
            </a: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05" name="フローチャート: 端子 104"/>
          <p:cNvSpPr/>
          <p:nvPr/>
        </p:nvSpPr>
        <p:spPr>
          <a:xfrm>
            <a:off x="8762143" y="3757300"/>
            <a:ext cx="1182667" cy="269618"/>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dirty="0"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広告配信</a:t>
            </a:r>
            <a:endPar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pic>
        <p:nvPicPr>
          <p:cNvPr id="106" name="図 105"/>
          <p:cNvPicPr>
            <a:picLocks noChangeAspect="1"/>
          </p:cNvPicPr>
          <p:nvPr/>
        </p:nvPicPr>
        <p:blipFill rotWithShape="1">
          <a:blip r:embed="rId22" cstate="screen">
            <a:extLst>
              <a:ext uri="{28A0092B-C50C-407E-A947-70E740481C1C}">
                <a14:useLocalDpi xmlns:a14="http://schemas.microsoft.com/office/drawing/2010/main"/>
              </a:ext>
            </a:extLst>
          </a:blip>
          <a:srcRect/>
          <a:stretch/>
        </p:blipFill>
        <p:spPr>
          <a:xfrm>
            <a:off x="2084335" y="4537942"/>
            <a:ext cx="955648" cy="220733"/>
          </a:xfrm>
          <a:prstGeom prst="rect">
            <a:avLst/>
          </a:prstGeom>
        </p:spPr>
      </p:pic>
      <p:pic>
        <p:nvPicPr>
          <p:cNvPr id="107" name="図 106"/>
          <p:cNvPicPr>
            <a:picLocks noChangeAspect="1"/>
          </p:cNvPicPr>
          <p:nvPr/>
        </p:nvPicPr>
        <p:blipFill rotWithShape="1">
          <a:blip r:embed="rId23" cstate="screen">
            <a:extLst>
              <a:ext uri="{28A0092B-C50C-407E-A947-70E740481C1C}">
                <a14:useLocalDpi xmlns:a14="http://schemas.microsoft.com/office/drawing/2010/main"/>
              </a:ext>
            </a:extLst>
          </a:blip>
          <a:srcRect/>
          <a:stretch/>
        </p:blipFill>
        <p:spPr>
          <a:xfrm>
            <a:off x="1006692" y="4424939"/>
            <a:ext cx="928698" cy="348029"/>
          </a:xfrm>
          <a:prstGeom prst="rect">
            <a:avLst/>
          </a:prstGeom>
        </p:spPr>
      </p:pic>
      <p:pic>
        <p:nvPicPr>
          <p:cNvPr id="109" name="図 108"/>
          <p:cNvPicPr>
            <a:picLocks noChangeAspect="1"/>
          </p:cNvPicPr>
          <p:nvPr/>
        </p:nvPicPr>
        <p:blipFill>
          <a:blip r:embed="rId24" cstate="screen">
            <a:clrChange>
              <a:clrFrom>
                <a:srgbClr val="FFFFFF"/>
              </a:clrFrom>
              <a:clrTo>
                <a:srgbClr val="FFFFFF">
                  <a:alpha val="0"/>
                </a:srgbClr>
              </a:clrTo>
            </a:clrChange>
            <a:duotone>
              <a:schemeClr val="bg2">
                <a:shade val="45000"/>
                <a:satMod val="135000"/>
              </a:schemeClr>
              <a:prstClr val="white"/>
            </a:duotone>
            <a:extLst>
              <a:ext uri="{BEBA8EAE-BF5A-486C-A8C5-ECC9F3942E4B}">
                <a14:imgProps xmlns:a14="http://schemas.microsoft.com/office/drawing/2010/main">
                  <a14:imgLayer r:embed="rId25">
                    <a14:imgEffect>
                      <a14:backgroundRemoval t="9948" b="89529" l="758" r="97348"/>
                    </a14:imgEffect>
                  </a14:imgLayer>
                </a14:imgProps>
              </a:ext>
              <a:ext uri="{28A0092B-C50C-407E-A947-70E740481C1C}">
                <a14:useLocalDpi xmlns:a14="http://schemas.microsoft.com/office/drawing/2010/main"/>
              </a:ext>
            </a:extLst>
          </a:blip>
          <a:stretch>
            <a:fillRect/>
          </a:stretch>
        </p:blipFill>
        <p:spPr>
          <a:xfrm>
            <a:off x="4271495" y="570220"/>
            <a:ext cx="3820168" cy="2376000"/>
          </a:xfrm>
          <a:prstGeom prst="rect">
            <a:avLst/>
          </a:prstGeom>
        </p:spPr>
      </p:pic>
      <p:grpSp>
        <p:nvGrpSpPr>
          <p:cNvPr id="116" name="図形グループ 115"/>
          <p:cNvGrpSpPr/>
          <p:nvPr/>
        </p:nvGrpSpPr>
        <p:grpSpPr>
          <a:xfrm>
            <a:off x="3968234" y="3842357"/>
            <a:ext cx="4201098" cy="2923047"/>
            <a:chOff x="3968234" y="3842357"/>
            <a:chExt cx="4201098" cy="2923047"/>
          </a:xfrm>
        </p:grpSpPr>
        <p:sp>
          <p:nvSpPr>
            <p:cNvPr id="10" name="テキスト ボックス 9"/>
            <p:cNvSpPr txBox="1"/>
            <p:nvPr/>
          </p:nvSpPr>
          <p:spPr>
            <a:xfrm>
              <a:off x="4373879" y="3842357"/>
              <a:ext cx="1441420" cy="307777"/>
            </a:xfrm>
            <a:prstGeom prst="rect">
              <a:avLst/>
            </a:prstGeom>
          </p:spPr>
          <p:style>
            <a:lnRef idx="3">
              <a:schemeClr val="lt1"/>
            </a:lnRef>
            <a:fillRef idx="1">
              <a:schemeClr val="accent2"/>
            </a:fillRef>
            <a:effectRef idx="1">
              <a:schemeClr val="accent2"/>
            </a:effectRef>
            <a:fontRef idx="minor">
              <a:schemeClr val="lt1"/>
            </a:fontRef>
          </p:style>
          <p:txBody>
            <a:bodyPr wrap="none" rtlCol="0">
              <a:spAutoFit/>
            </a:bodyPr>
            <a:lstStyle/>
            <a:p>
              <a:r>
                <a:rPr kumimoji="1" lang="ja-JP" altLang="en-US" sz="1400" dirty="0" smtClean="0"/>
                <a:t>①デバイス販売</a:t>
              </a:r>
              <a:endParaRPr kumimoji="1" lang="ja-JP" altLang="en-US" sz="1400" dirty="0"/>
            </a:p>
          </p:txBody>
        </p:sp>
        <p:grpSp>
          <p:nvGrpSpPr>
            <p:cNvPr id="20" name="図形グループ 19"/>
            <p:cNvGrpSpPr/>
            <p:nvPr/>
          </p:nvGrpSpPr>
          <p:grpSpPr>
            <a:xfrm>
              <a:off x="3968234" y="3861799"/>
              <a:ext cx="4201098" cy="2903605"/>
              <a:chOff x="3968234" y="3861799"/>
              <a:chExt cx="4201098" cy="2903605"/>
            </a:xfrm>
          </p:grpSpPr>
          <p:sp>
            <p:nvSpPr>
              <p:cNvPr id="11" name="角丸四角形 10"/>
              <p:cNvSpPr/>
              <p:nvPr/>
            </p:nvSpPr>
            <p:spPr>
              <a:xfrm>
                <a:off x="3968234" y="4000269"/>
                <a:ext cx="4201098" cy="276513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テキスト ボックス 111"/>
              <p:cNvSpPr txBox="1"/>
              <p:nvPr/>
            </p:nvSpPr>
            <p:spPr>
              <a:xfrm>
                <a:off x="4373879" y="3861799"/>
                <a:ext cx="1441420" cy="307777"/>
              </a:xfrm>
              <a:prstGeom prst="rect">
                <a:avLst/>
              </a:prstGeom>
            </p:spPr>
            <p:style>
              <a:lnRef idx="3">
                <a:schemeClr val="lt1"/>
              </a:lnRef>
              <a:fillRef idx="1">
                <a:schemeClr val="accent2"/>
              </a:fillRef>
              <a:effectRef idx="1">
                <a:schemeClr val="accent2"/>
              </a:effectRef>
              <a:fontRef idx="minor">
                <a:schemeClr val="lt1"/>
              </a:fontRef>
            </p:style>
            <p:txBody>
              <a:bodyPr wrap="none" rtlCol="0">
                <a:spAutoFit/>
              </a:bodyPr>
              <a:lstStyle/>
              <a:p>
                <a:r>
                  <a:rPr kumimoji="1" lang="ja-JP" altLang="en-US" sz="1400" dirty="0" smtClean="0"/>
                  <a:t>①デバイス販売</a:t>
                </a:r>
                <a:endParaRPr kumimoji="1" lang="ja-JP" altLang="en-US" sz="1400" dirty="0"/>
              </a:p>
            </p:txBody>
          </p:sp>
        </p:grpSp>
      </p:grpSp>
      <p:grpSp>
        <p:nvGrpSpPr>
          <p:cNvPr id="115" name="図形グループ 114"/>
          <p:cNvGrpSpPr/>
          <p:nvPr/>
        </p:nvGrpSpPr>
        <p:grpSpPr>
          <a:xfrm>
            <a:off x="420489" y="3215937"/>
            <a:ext cx="2972126" cy="2101908"/>
            <a:chOff x="12270" y="2530141"/>
            <a:chExt cx="2972126" cy="2101908"/>
          </a:xfrm>
        </p:grpSpPr>
        <p:sp>
          <p:nvSpPr>
            <p:cNvPr id="113" name="角丸四角形 112"/>
            <p:cNvSpPr/>
            <p:nvPr/>
          </p:nvSpPr>
          <p:spPr>
            <a:xfrm>
              <a:off x="12270" y="2675815"/>
              <a:ext cx="2972126" cy="1956234"/>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1" name="テキスト ボックス 110"/>
            <p:cNvSpPr txBox="1"/>
            <p:nvPr/>
          </p:nvSpPr>
          <p:spPr>
            <a:xfrm>
              <a:off x="144380" y="2530141"/>
              <a:ext cx="1441420" cy="307777"/>
            </a:xfrm>
            <a:prstGeom prst="rect">
              <a:avLst/>
            </a:prstGeom>
          </p:spPr>
          <p:style>
            <a:lnRef idx="3">
              <a:schemeClr val="lt1"/>
            </a:lnRef>
            <a:fillRef idx="1">
              <a:schemeClr val="accent2"/>
            </a:fillRef>
            <a:effectRef idx="1">
              <a:schemeClr val="accent2"/>
            </a:effectRef>
            <a:fontRef idx="minor">
              <a:schemeClr val="lt1"/>
            </a:fontRef>
          </p:style>
          <p:txBody>
            <a:bodyPr wrap="none" rtlCol="0">
              <a:spAutoFit/>
            </a:bodyPr>
            <a:lstStyle/>
            <a:p>
              <a:r>
                <a:rPr lang="ja-JP" altLang="en-US" sz="1400" dirty="0" smtClean="0"/>
                <a:t>③広告ビジネス</a:t>
              </a:r>
              <a:endParaRPr kumimoji="1" lang="ja-JP" altLang="en-US" sz="1400" dirty="0"/>
            </a:p>
          </p:txBody>
        </p:sp>
      </p:grpSp>
      <p:grpSp>
        <p:nvGrpSpPr>
          <p:cNvPr id="21" name="図形グループ 20"/>
          <p:cNvGrpSpPr/>
          <p:nvPr/>
        </p:nvGrpSpPr>
        <p:grpSpPr>
          <a:xfrm>
            <a:off x="24391" y="872057"/>
            <a:ext cx="2972126" cy="1727639"/>
            <a:chOff x="24391" y="708769"/>
            <a:chExt cx="2972126" cy="1727639"/>
          </a:xfrm>
        </p:grpSpPr>
        <p:sp>
          <p:nvSpPr>
            <p:cNvPr id="114" name="角丸四角形 113"/>
            <p:cNvSpPr/>
            <p:nvPr/>
          </p:nvSpPr>
          <p:spPr>
            <a:xfrm>
              <a:off x="24391" y="887521"/>
              <a:ext cx="2972126" cy="1548887"/>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テキスト ボックス 109"/>
            <p:cNvSpPr txBox="1"/>
            <p:nvPr/>
          </p:nvSpPr>
          <p:spPr>
            <a:xfrm>
              <a:off x="194650" y="708769"/>
              <a:ext cx="1261884" cy="307777"/>
            </a:xfrm>
            <a:prstGeom prst="rect">
              <a:avLst/>
            </a:prstGeom>
          </p:spPr>
          <p:style>
            <a:lnRef idx="3">
              <a:schemeClr val="lt1"/>
            </a:lnRef>
            <a:fillRef idx="1">
              <a:schemeClr val="accent2"/>
            </a:fillRef>
            <a:effectRef idx="1">
              <a:schemeClr val="accent2"/>
            </a:effectRef>
            <a:fontRef idx="minor">
              <a:schemeClr val="lt1"/>
            </a:fontRef>
          </p:style>
          <p:txBody>
            <a:bodyPr wrap="none" rtlCol="0">
              <a:spAutoFit/>
            </a:bodyPr>
            <a:lstStyle/>
            <a:p>
              <a:r>
                <a:rPr lang="ja-JP" altLang="en-US" sz="1400" dirty="0" smtClean="0"/>
                <a:t>②データ販売</a:t>
              </a:r>
              <a:endParaRPr kumimoji="1" lang="ja-JP" altLang="en-US" sz="1400" dirty="0"/>
            </a:p>
          </p:txBody>
        </p:sp>
      </p:grpSp>
      <p:sp>
        <p:nvSpPr>
          <p:cNvPr id="117" name="フローチャート: 端子 116"/>
          <p:cNvSpPr/>
          <p:nvPr/>
        </p:nvSpPr>
        <p:spPr>
          <a:xfrm>
            <a:off x="9453183" y="779106"/>
            <a:ext cx="2300825" cy="332209"/>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588"/>
              </a:lnSpc>
            </a:pPr>
            <a:r>
              <a:rPr lang="ja-JP" altLang="en-US"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調味料に</a:t>
            </a:r>
            <a:r>
              <a:rPr lang="ja-JP" altLang="en-US" sz="1143" b="1" smtClean="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rPr>
              <a:t>あうレシピの提案</a:t>
            </a:r>
            <a:endParaRPr lang="en-US" altLang="ja-JP" sz="1143" b="1" dirty="0">
              <a:solidFill>
                <a:schemeClr val="bg2">
                  <a:lumMod val="10000"/>
                </a:schemeClr>
              </a:solidFill>
              <a:latin typeface="メイリオ" panose="020B0604030504040204" pitchFamily="50" charset="-128"/>
              <a:ea typeface="メイリオ" panose="020B0604030504040204" pitchFamily="50" charset="-128"/>
              <a:cs typeface="メイリオ" panose="020B0604030504040204" pitchFamily="50" charset="-128"/>
            </a:endParaRPr>
          </a:p>
        </p:txBody>
      </p:sp>
    </p:spTree>
    <p:extLst>
      <p:ext uri="{BB962C8B-B14F-4D97-AF65-F5344CB8AC3E}">
        <p14:creationId xmlns:p14="http://schemas.microsoft.com/office/powerpoint/2010/main" val="1588182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15"/>
                                        </p:tgtEl>
                                        <p:attrNameLst>
                                          <p:attrName>style.visibility</p:attrName>
                                        </p:attrNameLst>
                                      </p:cBhvr>
                                      <p:to>
                                        <p:strVal val="visible"/>
                                      </p:to>
                                    </p:set>
                                    <p:anim calcmode="lin" valueType="num">
                                      <p:cBhvr additive="base">
                                        <p:cTn id="11" dur="500" fill="hold"/>
                                        <p:tgtEl>
                                          <p:spTgt spid="115"/>
                                        </p:tgtEl>
                                        <p:attrNameLst>
                                          <p:attrName>ppt_x</p:attrName>
                                        </p:attrNameLst>
                                      </p:cBhvr>
                                      <p:tavLst>
                                        <p:tav tm="0">
                                          <p:val>
                                            <p:strVal val="#ppt_x"/>
                                          </p:val>
                                        </p:tav>
                                        <p:tav tm="100000">
                                          <p:val>
                                            <p:strVal val="#ppt_x"/>
                                          </p:val>
                                        </p:tav>
                                      </p:tavLst>
                                    </p:anim>
                                    <p:anim calcmode="lin" valueType="num">
                                      <p:cBhvr additive="base">
                                        <p:cTn id="12" dur="500" fill="hold"/>
                                        <p:tgtEl>
                                          <p:spTgt spid="11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16"/>
                                        </p:tgtEl>
                                        <p:attrNameLst>
                                          <p:attrName>style.visibility</p:attrName>
                                        </p:attrNameLst>
                                      </p:cBhvr>
                                      <p:to>
                                        <p:strVal val="visible"/>
                                      </p:to>
                                    </p:set>
                                    <p:anim calcmode="lin" valueType="num">
                                      <p:cBhvr additive="base">
                                        <p:cTn id="15" dur="500" fill="hold"/>
                                        <p:tgtEl>
                                          <p:spTgt spid="116"/>
                                        </p:tgtEl>
                                        <p:attrNameLst>
                                          <p:attrName>ppt_x</p:attrName>
                                        </p:attrNameLst>
                                      </p:cBhvr>
                                      <p:tavLst>
                                        <p:tav tm="0">
                                          <p:val>
                                            <p:strVal val="#ppt_x"/>
                                          </p:val>
                                        </p:tav>
                                        <p:tav tm="100000">
                                          <p:val>
                                            <p:strVal val="#ppt_x"/>
                                          </p:val>
                                        </p:tav>
                                      </p:tavLst>
                                    </p:anim>
                                    <p:anim calcmode="lin" valueType="num">
                                      <p:cBhvr additive="base">
                                        <p:cTn id="16" dur="500" fill="hold"/>
                                        <p:tgtEl>
                                          <p:spTgt spid="1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正方形/長方形 6"/>
          <p:cNvSpPr/>
          <p:nvPr/>
        </p:nvSpPr>
        <p:spPr>
          <a:xfrm>
            <a:off x="6933447" y="1458882"/>
            <a:ext cx="4981487" cy="524671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 name="図 2"/>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582330" y="2312688"/>
            <a:ext cx="4083786" cy="4266396"/>
          </a:xfrm>
          <a:prstGeom prst="rect">
            <a:avLst/>
          </a:prstGeom>
        </p:spPr>
      </p:pic>
      <p:sp>
        <p:nvSpPr>
          <p:cNvPr id="20" name="テキスト ボックス 19"/>
          <p:cNvSpPr txBox="1"/>
          <p:nvPr/>
        </p:nvSpPr>
        <p:spPr>
          <a:xfrm>
            <a:off x="3525814" y="165027"/>
            <a:ext cx="4836307" cy="377444"/>
          </a:xfrm>
          <a:prstGeom prst="rect">
            <a:avLst/>
          </a:prstGeom>
          <a:noFill/>
        </p:spPr>
        <p:txBody>
          <a:bodyPr wrap="square" rtlCol="0">
            <a:spAutoFit/>
          </a:bodyPr>
          <a:lstStyle/>
          <a:p>
            <a:pPr algn="ctr"/>
            <a:r>
              <a:rPr lang="ja-JP" altLang="en-US" dirty="0" smtClean="0">
                <a:latin typeface="メイリオ" panose="020B0604030504040204" pitchFamily="50" charset="-128"/>
                <a:ea typeface="メイリオ" panose="020B0604030504040204" pitchFamily="50" charset="-128"/>
                <a:cs typeface="メイリオ" panose="020B0604030504040204" pitchFamily="50" charset="-128"/>
              </a:rPr>
              <a:t>今後の開発に向けて</a:t>
            </a:r>
            <a:endParaRPr lang="en-US" altLang="ja-JP" dirty="0">
              <a:latin typeface="メイリオ" panose="020B0604030504040204" pitchFamily="50" charset="-128"/>
              <a:ea typeface="メイリオ" panose="020B0604030504040204" pitchFamily="50" charset="-128"/>
              <a:cs typeface="メイリオ" panose="020B0604030504040204" pitchFamily="50" charset="-128"/>
            </a:endParaRPr>
          </a:p>
        </p:txBody>
      </p:sp>
      <p:grpSp>
        <p:nvGrpSpPr>
          <p:cNvPr id="6" name="グループ化 5"/>
          <p:cNvGrpSpPr/>
          <p:nvPr/>
        </p:nvGrpSpPr>
        <p:grpSpPr>
          <a:xfrm>
            <a:off x="227400" y="3466953"/>
            <a:ext cx="1963192" cy="1779046"/>
            <a:chOff x="5607806" y="2435250"/>
            <a:chExt cx="2601527" cy="2415488"/>
          </a:xfrm>
        </p:grpSpPr>
        <p:pic>
          <p:nvPicPr>
            <p:cNvPr id="21" name="図 2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607806" y="2435250"/>
              <a:ext cx="2601527" cy="2415488"/>
            </a:xfrm>
            <a:prstGeom prst="ellipse">
              <a:avLst/>
            </a:prstGeom>
          </p:spPr>
        </p:pic>
        <p:pic>
          <p:nvPicPr>
            <p:cNvPr id="22" name="図 2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flipH="1">
              <a:off x="5894324" y="3106473"/>
              <a:ext cx="358556" cy="358556"/>
            </a:xfrm>
            <a:prstGeom prst="rect">
              <a:avLst/>
            </a:prstGeom>
          </p:spPr>
        </p:pic>
      </p:grpSp>
      <p:pic>
        <p:nvPicPr>
          <p:cNvPr id="32" name="図 31"/>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rot="5834214" flipH="1">
            <a:off x="5651697" y="4387377"/>
            <a:ext cx="551755" cy="551755"/>
          </a:xfrm>
          <a:prstGeom prst="rect">
            <a:avLst/>
          </a:prstGeom>
        </p:spPr>
      </p:pic>
      <p:sp>
        <p:nvSpPr>
          <p:cNvPr id="33" name="二等辺三角形 32"/>
          <p:cNvSpPr/>
          <p:nvPr/>
        </p:nvSpPr>
        <p:spPr>
          <a:xfrm rot="5400000">
            <a:off x="1831886" y="4224527"/>
            <a:ext cx="1109149" cy="26389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4" name="図 33"/>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2669292" y="5923840"/>
            <a:ext cx="617560" cy="620678"/>
          </a:xfrm>
          <a:prstGeom prst="rect">
            <a:avLst/>
          </a:prstGeom>
        </p:spPr>
      </p:pic>
      <p:sp>
        <p:nvSpPr>
          <p:cNvPr id="35" name="テキスト ボックス 34"/>
          <p:cNvSpPr txBox="1"/>
          <p:nvPr/>
        </p:nvSpPr>
        <p:spPr>
          <a:xfrm>
            <a:off x="7539181" y="957817"/>
            <a:ext cx="3687970" cy="320447"/>
          </a:xfrm>
          <a:prstGeom prst="rect">
            <a:avLst/>
          </a:prstGeom>
          <a:noFill/>
        </p:spPr>
        <p:txBody>
          <a:bodyPr wrap="square" lIns="55982" tIns="27991" rIns="55982" bIns="27991" rtlCol="0">
            <a:spAutoFit/>
          </a:bodyPr>
          <a:lstStyle>
            <a:defPPr>
              <a:defRPr lang="ja-JP"/>
            </a:defPPr>
            <a:lvl1pPr>
              <a:defRPr sz="1715" b="1">
                <a:solidFill>
                  <a:schemeClr val="bg2">
                    <a:lumMod val="25000"/>
                  </a:schemeClr>
                </a:solidFill>
                <a:latin typeface="メイリオ" panose="020B0604030504040204" pitchFamily="50" charset="-128"/>
                <a:ea typeface="メイリオ" panose="020B0604030504040204" pitchFamily="50" charset="-128"/>
                <a:cs typeface="メイリオ" panose="020B0604030504040204" pitchFamily="50" charset="-128"/>
              </a:defRPr>
            </a:lvl1pPr>
          </a:lstStyle>
          <a:p>
            <a:pPr algn="ctr"/>
            <a:r>
              <a:rPr lang="ja-JP" altLang="en-US" dirty="0"/>
              <a:t>重量測定センサモジュールの開発</a:t>
            </a:r>
            <a:endParaRPr lang="en-US" altLang="ja-JP" dirty="0"/>
          </a:p>
        </p:txBody>
      </p:sp>
      <p:pic>
        <p:nvPicPr>
          <p:cNvPr id="36" name="図 35"/>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8798781" y="2004377"/>
            <a:ext cx="1089889" cy="1095395"/>
          </a:xfrm>
          <a:prstGeom prst="rect">
            <a:avLst/>
          </a:prstGeom>
        </p:spPr>
      </p:pic>
      <p:sp>
        <p:nvSpPr>
          <p:cNvPr id="37" name="テキスト ボックス 36"/>
          <p:cNvSpPr txBox="1"/>
          <p:nvPr/>
        </p:nvSpPr>
        <p:spPr>
          <a:xfrm>
            <a:off x="2104485" y="946678"/>
            <a:ext cx="1790934" cy="331585"/>
          </a:xfrm>
          <a:prstGeom prst="rect">
            <a:avLst/>
          </a:prstGeom>
          <a:noFill/>
        </p:spPr>
        <p:txBody>
          <a:bodyPr wrap="square" lIns="55982" tIns="27991" rIns="55982" bIns="27991" rtlCol="0">
            <a:spAutoFit/>
          </a:bodyPr>
          <a:lstStyle>
            <a:defPPr>
              <a:defRPr lang="ja-JP"/>
            </a:defPPr>
            <a:lvl1pPr>
              <a:defRPr sz="1715" b="1">
                <a:solidFill>
                  <a:schemeClr val="bg2">
                    <a:lumMod val="25000"/>
                  </a:schemeClr>
                </a:solidFill>
                <a:latin typeface="メイリオ" panose="020B0604030504040204" pitchFamily="50" charset="-128"/>
                <a:ea typeface="メイリオ" panose="020B0604030504040204" pitchFamily="50" charset="-128"/>
                <a:cs typeface="メイリオ" panose="020B0604030504040204" pitchFamily="50" charset="-128"/>
              </a:defRPr>
            </a:lvl1pPr>
          </a:lstStyle>
          <a:p>
            <a:pPr algn="ctr"/>
            <a:r>
              <a:rPr lang="ja-JP" altLang="en-US" dirty="0" smtClean="0"/>
              <a:t>筐体のスリム化</a:t>
            </a:r>
            <a:endParaRPr lang="en-US" altLang="ja-JP" dirty="0"/>
          </a:p>
        </p:txBody>
      </p:sp>
      <p:sp>
        <p:nvSpPr>
          <p:cNvPr id="38" name="正方形/長方形 13"/>
          <p:cNvSpPr>
            <a:spLocks noChangeArrowheads="1"/>
          </p:cNvSpPr>
          <p:nvPr/>
        </p:nvSpPr>
        <p:spPr bwMode="auto">
          <a:xfrm>
            <a:off x="7088812" y="3280390"/>
            <a:ext cx="4613996" cy="2548390"/>
          </a:xfrm>
          <a:prstGeom prst="rect">
            <a:avLst/>
          </a:prstGeom>
          <a:noFill/>
          <a:ln w="9525">
            <a:noFill/>
            <a:miter lim="800000"/>
            <a:headEnd/>
            <a:tailEnd/>
          </a:ln>
        </p:spPr>
        <p:txBody>
          <a:bodyPr wrap="square">
            <a:spAutoFit/>
          </a:bodyPr>
          <a:lstStyle/>
          <a:p>
            <a:pPr defTabSz="914227">
              <a:lnSpc>
                <a:spcPct val="95000"/>
              </a:lnSpc>
            </a:pPr>
            <a:endParaRPr lang="en-US" altLang="ja-JP" sz="1400" b="1" dirty="0" smtClean="0">
              <a:latin typeface="メイリオ" pitchFamily="50" charset="-128"/>
              <a:ea typeface="メイリオ" pitchFamily="50" charset="-128"/>
              <a:cs typeface="メイリオ" pitchFamily="50" charset="-128"/>
            </a:endParaRPr>
          </a:p>
          <a:p>
            <a:pPr defTabSz="914227">
              <a:lnSpc>
                <a:spcPct val="95000"/>
              </a:lnSpc>
            </a:pPr>
            <a:r>
              <a:rPr lang="ja-JP" altLang="en-US" sz="1400" b="1" dirty="0" smtClean="0">
                <a:latin typeface="メイリオ" pitchFamily="50" charset="-128"/>
                <a:ea typeface="メイリオ" pitchFamily="50" charset="-128"/>
                <a:cs typeface="メイリオ" pitchFamily="50" charset="-128"/>
              </a:rPr>
              <a:t>機能</a:t>
            </a:r>
            <a:endParaRPr lang="en-US" altLang="ja-JP" sz="1600" b="1" dirty="0">
              <a:latin typeface="メイリオ" pitchFamily="50" charset="-128"/>
              <a:ea typeface="メイリオ" pitchFamily="50" charset="-128"/>
              <a:cs typeface="メイリオ" pitchFamily="50" charset="-128"/>
            </a:endParaRPr>
          </a:p>
          <a:p>
            <a:pPr marL="363538" indent="-171450" defTabSz="914227">
              <a:lnSpc>
                <a:spcPct val="95000"/>
              </a:lnSpc>
              <a:buFont typeface="Arial" panose="020B0604020202020204" pitchFamily="34" charset="0"/>
              <a:buChar char="•"/>
            </a:pPr>
            <a:r>
              <a:rPr lang="ja-JP" altLang="en-US" sz="1400" dirty="0">
                <a:solidFill>
                  <a:prstClr val="black"/>
                </a:solidFill>
                <a:latin typeface="メイリオ" pitchFamily="50" charset="-128"/>
                <a:ea typeface="メイリオ" pitchFamily="50" charset="-128"/>
                <a:cs typeface="メイリオ" pitchFamily="50" charset="-128"/>
              </a:rPr>
              <a:t>無線</a:t>
            </a:r>
            <a:r>
              <a:rPr lang="ja-JP" altLang="en-US" sz="1400" dirty="0" smtClean="0">
                <a:solidFill>
                  <a:prstClr val="black"/>
                </a:solidFill>
                <a:latin typeface="メイリオ" pitchFamily="50" charset="-128"/>
                <a:ea typeface="メイリオ" pitchFamily="50" charset="-128"/>
                <a:cs typeface="メイリオ" pitchFamily="50" charset="-128"/>
              </a:rPr>
              <a:t>アクセスポイントへ接続</a:t>
            </a:r>
            <a:r>
              <a:rPr lang="ja-JP" altLang="en-US" sz="1400" dirty="0">
                <a:solidFill>
                  <a:prstClr val="black"/>
                </a:solidFill>
                <a:latin typeface="メイリオ" pitchFamily="50" charset="-128"/>
                <a:ea typeface="メイリオ" pitchFamily="50" charset="-128"/>
                <a:cs typeface="メイリオ" pitchFamily="50" charset="-128"/>
              </a:rPr>
              <a:t>時に</a:t>
            </a:r>
            <a:r>
              <a:rPr lang="ja-JP" altLang="en-US" sz="1400" dirty="0" smtClean="0">
                <a:solidFill>
                  <a:prstClr val="black"/>
                </a:solidFill>
                <a:latin typeface="メイリオ" pitchFamily="50" charset="-128"/>
                <a:ea typeface="メイリオ" pitchFamily="50" charset="-128"/>
                <a:cs typeface="メイリオ" pitchFamily="50" charset="-128"/>
              </a:rPr>
              <a:t>、　　　　　　　　クラウドへ機器</a:t>
            </a:r>
            <a:r>
              <a:rPr lang="ja-JP" altLang="en-US" sz="1400" dirty="0">
                <a:solidFill>
                  <a:prstClr val="black"/>
                </a:solidFill>
                <a:latin typeface="メイリオ" pitchFamily="50" charset="-128"/>
                <a:ea typeface="メイリオ" pitchFamily="50" charset="-128"/>
                <a:cs typeface="メイリオ" pitchFamily="50" charset="-128"/>
              </a:rPr>
              <a:t>を自動</a:t>
            </a:r>
            <a:r>
              <a:rPr lang="ja-JP" altLang="en-US" sz="1400" dirty="0" smtClean="0">
                <a:solidFill>
                  <a:prstClr val="black"/>
                </a:solidFill>
                <a:latin typeface="メイリオ" pitchFamily="50" charset="-128"/>
                <a:ea typeface="メイリオ" pitchFamily="50" charset="-128"/>
                <a:cs typeface="メイリオ" pitchFamily="50" charset="-128"/>
              </a:rPr>
              <a:t>登録</a:t>
            </a:r>
            <a:endParaRPr lang="ja-JP" altLang="en-US" sz="1400" dirty="0">
              <a:solidFill>
                <a:prstClr val="black"/>
              </a:solidFill>
              <a:latin typeface="メイリオ" pitchFamily="50" charset="-128"/>
              <a:ea typeface="メイリオ" pitchFamily="50" charset="-128"/>
              <a:cs typeface="メイリオ" pitchFamily="50" charset="-128"/>
            </a:endParaRPr>
          </a:p>
          <a:p>
            <a:pPr marL="363538" indent="-171450" defTabSz="914227">
              <a:lnSpc>
                <a:spcPct val="95000"/>
              </a:lnSpc>
              <a:buFont typeface="Arial" panose="020B0604020202020204" pitchFamily="34" charset="0"/>
              <a:buChar char="•"/>
            </a:pPr>
            <a:r>
              <a:rPr lang="ja-JP" altLang="en-US" sz="1400" dirty="0" smtClean="0">
                <a:solidFill>
                  <a:prstClr val="black"/>
                </a:solidFill>
                <a:latin typeface="メイリオ" pitchFamily="50" charset="-128"/>
                <a:ea typeface="メイリオ" pitchFamily="50" charset="-128"/>
                <a:cs typeface="メイリオ" pitchFamily="50" charset="-128"/>
              </a:rPr>
              <a:t>重量の値の自動収集と残量計算</a:t>
            </a:r>
            <a:endParaRPr lang="en-US" altLang="ja-JP" sz="1400" dirty="0" smtClean="0">
              <a:solidFill>
                <a:prstClr val="black"/>
              </a:solidFill>
              <a:latin typeface="メイリオ" pitchFamily="50" charset="-128"/>
              <a:ea typeface="メイリオ" pitchFamily="50" charset="-128"/>
              <a:cs typeface="メイリオ" pitchFamily="50" charset="-128"/>
            </a:endParaRPr>
          </a:p>
          <a:p>
            <a:pPr marL="363538" indent="-171450" defTabSz="914227">
              <a:lnSpc>
                <a:spcPct val="95000"/>
              </a:lnSpc>
              <a:buFont typeface="Arial" panose="020B0604020202020204" pitchFamily="34" charset="0"/>
              <a:buChar char="•"/>
            </a:pPr>
            <a:r>
              <a:rPr lang="ja-JP" altLang="en-US" sz="1400" dirty="0" smtClean="0">
                <a:solidFill>
                  <a:prstClr val="black"/>
                </a:solidFill>
                <a:latin typeface="メイリオ" pitchFamily="50" charset="-128"/>
                <a:ea typeface="メイリオ" pitchFamily="50" charset="-128"/>
                <a:cs typeface="メイリオ" pitchFamily="50" charset="-128"/>
              </a:rPr>
              <a:t>機器制御</a:t>
            </a:r>
            <a:endParaRPr lang="en-US" altLang="ja-JP" sz="1400" dirty="0" smtClean="0">
              <a:solidFill>
                <a:prstClr val="black"/>
              </a:solidFill>
              <a:latin typeface="メイリオ" pitchFamily="50" charset="-128"/>
              <a:ea typeface="メイリオ" pitchFamily="50" charset="-128"/>
              <a:cs typeface="メイリオ" pitchFamily="50" charset="-128"/>
            </a:endParaRPr>
          </a:p>
          <a:p>
            <a:pPr marL="363538" indent="-171450" defTabSz="914227">
              <a:lnSpc>
                <a:spcPct val="95000"/>
              </a:lnSpc>
              <a:buFont typeface="Arial" panose="020B0604020202020204" pitchFamily="34" charset="0"/>
              <a:buChar char="•"/>
            </a:pPr>
            <a:endParaRPr lang="en-US" altLang="ja-JP" sz="1400" dirty="0">
              <a:solidFill>
                <a:prstClr val="black"/>
              </a:solidFill>
              <a:latin typeface="メイリオ" pitchFamily="50" charset="-128"/>
              <a:ea typeface="メイリオ" pitchFamily="50" charset="-128"/>
              <a:cs typeface="メイリオ" pitchFamily="50" charset="-128"/>
            </a:endParaRPr>
          </a:p>
          <a:p>
            <a:pPr defTabSz="914227" fontAlgn="auto">
              <a:lnSpc>
                <a:spcPct val="95000"/>
              </a:lnSpc>
              <a:spcBef>
                <a:spcPts val="0"/>
              </a:spcBef>
              <a:spcAft>
                <a:spcPts val="0"/>
              </a:spcAft>
            </a:pPr>
            <a:r>
              <a:rPr lang="ja-JP" altLang="en-US" sz="1400" b="1" dirty="0">
                <a:latin typeface="メイリオ" pitchFamily="50" charset="-128"/>
                <a:ea typeface="メイリオ" pitchFamily="50" charset="-128"/>
                <a:cs typeface="メイリオ" pitchFamily="50" charset="-128"/>
              </a:rPr>
              <a:t>スペック</a:t>
            </a:r>
            <a:endParaRPr lang="en-US" altLang="ja-JP" sz="1400" b="1" dirty="0">
              <a:latin typeface="メイリオ" pitchFamily="50" charset="-128"/>
              <a:ea typeface="メイリオ" pitchFamily="50" charset="-128"/>
              <a:cs typeface="メイリオ" pitchFamily="50" charset="-128"/>
            </a:endParaRPr>
          </a:p>
          <a:p>
            <a:pPr defTabSz="914227" fontAlgn="auto">
              <a:lnSpc>
                <a:spcPct val="95000"/>
              </a:lnSpc>
              <a:spcBef>
                <a:spcPts val="0"/>
              </a:spcBef>
              <a:spcAft>
                <a:spcPts val="0"/>
              </a:spcAft>
            </a:pPr>
            <a:r>
              <a:rPr lang="ja-JP" altLang="en-US" sz="1400" b="1" dirty="0">
                <a:solidFill>
                  <a:prstClr val="black"/>
                </a:solidFill>
                <a:latin typeface="メイリオ" pitchFamily="50" charset="-128"/>
                <a:ea typeface="メイリオ" pitchFamily="50" charset="-128"/>
                <a:cs typeface="メイリオ" pitchFamily="50" charset="-128"/>
              </a:rPr>
              <a:t>　・</a:t>
            </a:r>
            <a:r>
              <a:rPr lang="en-US" altLang="ja-JP" sz="1400" dirty="0">
                <a:solidFill>
                  <a:prstClr val="black"/>
                </a:solidFill>
                <a:latin typeface="メイリオ" pitchFamily="50" charset="-128"/>
                <a:ea typeface="メイリオ" pitchFamily="50" charset="-128"/>
                <a:cs typeface="メイリオ" pitchFamily="50" charset="-128"/>
              </a:rPr>
              <a:t>MPU</a:t>
            </a:r>
            <a:r>
              <a:rPr lang="ja-JP" altLang="en-US" sz="1400" dirty="0">
                <a:solidFill>
                  <a:prstClr val="black"/>
                </a:solidFill>
                <a:latin typeface="メイリオ" pitchFamily="50" charset="-128"/>
                <a:ea typeface="メイリオ" pitchFamily="50" charset="-128"/>
                <a:cs typeface="メイリオ" pitchFamily="50" charset="-128"/>
              </a:rPr>
              <a:t>、シリアルフラッシュ</a:t>
            </a:r>
            <a:r>
              <a:rPr lang="en-US" altLang="ja-JP" sz="1400" dirty="0">
                <a:solidFill>
                  <a:prstClr val="black"/>
                </a:solidFill>
                <a:latin typeface="メイリオ" pitchFamily="50" charset="-128"/>
                <a:ea typeface="メイリオ" pitchFamily="50" charset="-128"/>
                <a:cs typeface="メイリオ" pitchFamily="50" charset="-128"/>
              </a:rPr>
              <a:t>ROM</a:t>
            </a:r>
            <a:r>
              <a:rPr lang="ja-JP" altLang="en-US" sz="1400" dirty="0">
                <a:solidFill>
                  <a:prstClr val="black"/>
                </a:solidFill>
                <a:latin typeface="メイリオ" pitchFamily="50" charset="-128"/>
                <a:ea typeface="メイリオ" pitchFamily="50" charset="-128"/>
                <a:cs typeface="メイリオ" pitchFamily="50" charset="-128"/>
              </a:rPr>
              <a:t>、</a:t>
            </a:r>
            <a:r>
              <a:rPr lang="en-US" altLang="ja-JP" sz="1400" dirty="0">
                <a:solidFill>
                  <a:prstClr val="black"/>
                </a:solidFill>
                <a:latin typeface="メイリオ" pitchFamily="50" charset="-128"/>
                <a:ea typeface="メイリオ" pitchFamily="50" charset="-128"/>
                <a:cs typeface="メイリオ" pitchFamily="50" charset="-128"/>
              </a:rPr>
              <a:t>DC/DC</a:t>
            </a:r>
            <a:r>
              <a:rPr lang="ja-JP" altLang="en-US" sz="1400" dirty="0">
                <a:solidFill>
                  <a:prstClr val="black"/>
                </a:solidFill>
                <a:latin typeface="メイリオ" pitchFamily="50" charset="-128"/>
                <a:ea typeface="メイリオ" pitchFamily="50" charset="-128"/>
                <a:cs typeface="メイリオ" pitchFamily="50" charset="-128"/>
              </a:rPr>
              <a:t>を搭載</a:t>
            </a:r>
            <a:endParaRPr lang="en-US" altLang="ja-JP" sz="1400" dirty="0">
              <a:solidFill>
                <a:prstClr val="black"/>
              </a:solidFill>
              <a:latin typeface="メイリオ" pitchFamily="50" charset="-128"/>
              <a:ea typeface="メイリオ" pitchFamily="50" charset="-128"/>
              <a:cs typeface="メイリオ" pitchFamily="50" charset="-128"/>
            </a:endParaRPr>
          </a:p>
          <a:p>
            <a:pPr marL="363538" indent="-171450" defTabSz="914227" fontAlgn="auto">
              <a:lnSpc>
                <a:spcPct val="95000"/>
              </a:lnSpc>
              <a:spcBef>
                <a:spcPts val="0"/>
              </a:spcBef>
              <a:spcAft>
                <a:spcPts val="0"/>
              </a:spcAft>
              <a:buFont typeface="Arial" panose="020B0604020202020204" pitchFamily="34" charset="0"/>
              <a:buChar char="•"/>
            </a:pPr>
            <a:r>
              <a:rPr lang="ja-JP" altLang="en-US" sz="1400" dirty="0">
                <a:solidFill>
                  <a:prstClr val="black"/>
                </a:solidFill>
                <a:latin typeface="メイリオ" pitchFamily="50" charset="-128"/>
                <a:ea typeface="メイリオ" pitchFamily="50" charset="-128"/>
                <a:cs typeface="メイリオ" pitchFamily="50" charset="-128"/>
              </a:rPr>
              <a:t>無線</a:t>
            </a:r>
            <a:r>
              <a:rPr lang="en-US" altLang="ja-JP" sz="1400" dirty="0">
                <a:solidFill>
                  <a:prstClr val="black"/>
                </a:solidFill>
                <a:latin typeface="メイリオ" pitchFamily="50" charset="-128"/>
                <a:ea typeface="メイリオ" pitchFamily="50" charset="-128"/>
                <a:cs typeface="メイリオ" pitchFamily="50" charset="-128"/>
              </a:rPr>
              <a:t>LAN</a:t>
            </a:r>
            <a:r>
              <a:rPr lang="ja-JP" altLang="en-US" sz="1400" dirty="0">
                <a:solidFill>
                  <a:prstClr val="black"/>
                </a:solidFill>
                <a:latin typeface="メイリオ" pitchFamily="50" charset="-128"/>
                <a:ea typeface="メイリオ" pitchFamily="50" charset="-128"/>
                <a:cs typeface="メイリオ" pitchFamily="50" charset="-128"/>
              </a:rPr>
              <a:t>モジュールを搭載</a:t>
            </a:r>
            <a:endParaRPr lang="en-US" altLang="ja-JP" sz="1400" dirty="0">
              <a:solidFill>
                <a:prstClr val="black"/>
              </a:solidFill>
              <a:latin typeface="メイリオ" pitchFamily="50" charset="-128"/>
              <a:ea typeface="メイリオ" pitchFamily="50" charset="-128"/>
              <a:cs typeface="メイリオ" pitchFamily="50" charset="-128"/>
            </a:endParaRPr>
          </a:p>
          <a:p>
            <a:pPr marL="363538" indent="-171450" defTabSz="914227">
              <a:lnSpc>
                <a:spcPct val="95000"/>
              </a:lnSpc>
              <a:buFont typeface="Arial" panose="020B0604020202020204" pitchFamily="34" charset="0"/>
              <a:buChar char="•"/>
            </a:pPr>
            <a:r>
              <a:rPr lang="ja-JP" altLang="en-US" sz="1400" dirty="0">
                <a:solidFill>
                  <a:prstClr val="black"/>
                </a:solidFill>
                <a:latin typeface="メイリオ" pitchFamily="50" charset="-128"/>
                <a:ea typeface="メイリオ" pitchFamily="50" charset="-128"/>
                <a:cs typeface="メイリオ" pitchFamily="50" charset="-128"/>
              </a:rPr>
              <a:t>ひずみゲージ内蔵</a:t>
            </a:r>
            <a:endParaRPr lang="en-US" altLang="ja-JP" sz="1400" dirty="0">
              <a:solidFill>
                <a:prstClr val="black"/>
              </a:solidFill>
              <a:latin typeface="メイリオ" pitchFamily="50" charset="-128"/>
              <a:ea typeface="メイリオ" pitchFamily="50" charset="-128"/>
              <a:cs typeface="メイリオ" pitchFamily="50" charset="-128"/>
            </a:endParaRPr>
          </a:p>
          <a:p>
            <a:pPr marL="363538" indent="-171450" defTabSz="914227">
              <a:lnSpc>
                <a:spcPct val="95000"/>
              </a:lnSpc>
              <a:buFont typeface="Arial" panose="020B0604020202020204" pitchFamily="34" charset="0"/>
              <a:buChar char="•"/>
            </a:pPr>
            <a:r>
              <a:rPr lang="en-US" altLang="ja-JP" sz="1400" dirty="0">
                <a:solidFill>
                  <a:prstClr val="black"/>
                </a:solidFill>
                <a:latin typeface="メイリオ" pitchFamily="50" charset="-128"/>
                <a:ea typeface="メイリオ" pitchFamily="50" charset="-128"/>
                <a:cs typeface="メイリオ" pitchFamily="50" charset="-128"/>
              </a:rPr>
              <a:t>TELEC</a:t>
            </a:r>
            <a:r>
              <a:rPr lang="ja-JP" altLang="en-US" sz="1400" dirty="0">
                <a:solidFill>
                  <a:prstClr val="black"/>
                </a:solidFill>
                <a:latin typeface="メイリオ" pitchFamily="50" charset="-128"/>
                <a:ea typeface="メイリオ" pitchFamily="50" charset="-128"/>
                <a:cs typeface="メイリオ" pitchFamily="50" charset="-128"/>
              </a:rPr>
              <a:t>認証</a:t>
            </a:r>
            <a:r>
              <a:rPr lang="ja-JP" altLang="en-US" sz="1400" dirty="0" smtClean="0">
                <a:solidFill>
                  <a:prstClr val="black"/>
                </a:solidFill>
                <a:latin typeface="メイリオ" pitchFamily="50" charset="-128"/>
                <a:ea typeface="メイリオ" pitchFamily="50" charset="-128"/>
                <a:cs typeface="メイリオ" pitchFamily="50" charset="-128"/>
              </a:rPr>
              <a:t>取得済</a:t>
            </a:r>
            <a:endParaRPr lang="en-US" altLang="ja-JP" sz="1400" dirty="0">
              <a:solidFill>
                <a:prstClr val="black"/>
              </a:solidFill>
              <a:latin typeface="メイリオ" pitchFamily="50" charset="-128"/>
              <a:ea typeface="メイリオ" pitchFamily="50" charset="-128"/>
              <a:cs typeface="メイリオ" pitchFamily="50" charset="-128"/>
            </a:endParaRPr>
          </a:p>
        </p:txBody>
      </p:sp>
      <p:sp>
        <p:nvSpPr>
          <p:cNvPr id="39" name="正方形/長方形 38"/>
          <p:cNvSpPr/>
          <p:nvPr/>
        </p:nvSpPr>
        <p:spPr>
          <a:xfrm>
            <a:off x="227400" y="1458882"/>
            <a:ext cx="6548444" cy="524671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正方形/長方形 1"/>
          <p:cNvSpPr/>
          <p:nvPr/>
        </p:nvSpPr>
        <p:spPr>
          <a:xfrm>
            <a:off x="529192" y="1575874"/>
            <a:ext cx="6096000" cy="618631"/>
          </a:xfrm>
          <a:prstGeom prst="rect">
            <a:avLst/>
          </a:prstGeom>
        </p:spPr>
        <p:txBody>
          <a:bodyPr>
            <a:spAutoFit/>
          </a:bodyPr>
          <a:lstStyle/>
          <a:p>
            <a:pPr algn="ctr" defTabSz="914227" fontAlgn="auto">
              <a:lnSpc>
                <a:spcPct val="95000"/>
              </a:lnSpc>
              <a:spcBef>
                <a:spcPts val="0"/>
              </a:spcBef>
              <a:spcAft>
                <a:spcPts val="0"/>
              </a:spcAft>
            </a:pPr>
            <a:r>
              <a:rPr lang="ja-JP" altLang="en-US" b="1" dirty="0" smtClean="0">
                <a:latin typeface="メイリオ" pitchFamily="50" charset="-128"/>
                <a:ea typeface="メイリオ" pitchFamily="50" charset="-128"/>
                <a:cs typeface="メイリオ" pitchFamily="50" charset="-128"/>
              </a:rPr>
              <a:t>自宅の</a:t>
            </a:r>
            <a:r>
              <a:rPr lang="ja-JP" altLang="en-US" b="1" dirty="0">
                <a:latin typeface="メイリオ" pitchFamily="50" charset="-128"/>
                <a:ea typeface="メイリオ" pitchFamily="50" charset="-128"/>
                <a:cs typeface="メイリオ" pitchFamily="50" charset="-128"/>
              </a:rPr>
              <a:t>キッチン</a:t>
            </a:r>
            <a:r>
              <a:rPr lang="ja-JP" altLang="en-US" b="1" dirty="0" smtClean="0">
                <a:latin typeface="メイリオ" pitchFamily="50" charset="-128"/>
                <a:ea typeface="メイリオ" pitchFamily="50" charset="-128"/>
                <a:cs typeface="メイリオ" pitchFamily="50" charset="-128"/>
              </a:rPr>
              <a:t>収納棚にちょい足しできる</a:t>
            </a:r>
            <a:endParaRPr lang="en-US" altLang="ja-JP" b="1" dirty="0">
              <a:latin typeface="メイリオ" pitchFamily="50" charset="-128"/>
              <a:ea typeface="メイリオ" pitchFamily="50" charset="-128"/>
              <a:cs typeface="メイリオ" pitchFamily="50" charset="-128"/>
            </a:endParaRPr>
          </a:p>
          <a:p>
            <a:pPr algn="ctr" defTabSz="914227" fontAlgn="auto">
              <a:lnSpc>
                <a:spcPct val="95000"/>
              </a:lnSpc>
              <a:spcBef>
                <a:spcPts val="0"/>
              </a:spcBef>
              <a:spcAft>
                <a:spcPts val="0"/>
              </a:spcAft>
            </a:pPr>
            <a:r>
              <a:rPr lang="ja-JP" altLang="en-US" b="1" dirty="0" smtClean="0">
                <a:latin typeface="メイリオ" pitchFamily="50" charset="-128"/>
                <a:ea typeface="メイリオ" pitchFamily="50" charset="-128"/>
                <a:cs typeface="メイリオ" pitchFamily="50" charset="-128"/>
              </a:rPr>
              <a:t>コースター</a:t>
            </a:r>
            <a:r>
              <a:rPr lang="ja-JP" altLang="en-US" b="1" dirty="0">
                <a:latin typeface="メイリオ" pitchFamily="50" charset="-128"/>
                <a:ea typeface="メイリオ" pitchFamily="50" charset="-128"/>
                <a:cs typeface="メイリオ" pitchFamily="50" charset="-128"/>
              </a:rPr>
              <a:t>程度のサイズする</a:t>
            </a:r>
            <a:endParaRPr lang="en-US" altLang="ja-JP" dirty="0">
              <a:solidFill>
                <a:prstClr val="black"/>
              </a:solidFill>
              <a:latin typeface="メイリオ" pitchFamily="50" charset="-128"/>
              <a:ea typeface="メイリオ" pitchFamily="50" charset="-128"/>
              <a:cs typeface="メイリオ" pitchFamily="50" charset="-128"/>
            </a:endParaRPr>
          </a:p>
        </p:txBody>
      </p:sp>
    </p:spTree>
    <p:extLst>
      <p:ext uri="{BB962C8B-B14F-4D97-AF65-F5344CB8AC3E}">
        <p14:creationId xmlns:p14="http://schemas.microsoft.com/office/powerpoint/2010/main" val="159521840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a:xfrm>
            <a:off x="838200" y="3169919"/>
            <a:ext cx="10515600" cy="568961"/>
          </a:xfrm>
        </p:spPr>
        <p:txBody>
          <a:bodyPr/>
          <a:lstStyle/>
          <a:p>
            <a:pPr marL="0" indent="0" algn="ctr">
              <a:buNone/>
            </a:pPr>
            <a:r>
              <a:rPr kumimoji="1" lang="en-US" altLang="ja-JP" b="1" dirty="0" smtClean="0"/>
              <a:t>Thank You</a:t>
            </a:r>
            <a:endParaRPr kumimoji="1" lang="ja-JP" altLang="en-US" b="1" dirty="0"/>
          </a:p>
        </p:txBody>
      </p:sp>
    </p:spTree>
    <p:extLst>
      <p:ext uri="{BB962C8B-B14F-4D97-AF65-F5344CB8AC3E}">
        <p14:creationId xmlns:p14="http://schemas.microsoft.com/office/powerpoint/2010/main" val="24099932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角丸四角形 48"/>
          <p:cNvSpPr/>
          <p:nvPr/>
        </p:nvSpPr>
        <p:spPr>
          <a:xfrm>
            <a:off x="5489990" y="2200605"/>
            <a:ext cx="1855632" cy="145428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a:p>
        </p:txBody>
      </p:sp>
      <p:pic>
        <p:nvPicPr>
          <p:cNvPr id="40" name="図 3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82577" y="2108445"/>
            <a:ext cx="820919" cy="1528402"/>
          </a:xfrm>
          <a:prstGeom prst="rect">
            <a:avLst/>
          </a:prstGeom>
        </p:spPr>
      </p:pic>
      <p:pic>
        <p:nvPicPr>
          <p:cNvPr id="38" name="図 37"/>
          <p:cNvPicPr>
            <a:picLocks noChangeAspect="1"/>
          </p:cNvPicPr>
          <p:nvPr/>
        </p:nvPicPr>
        <p:blipFill>
          <a:blip r:embed="rId4" cstate="screen">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2717903" y="2205142"/>
            <a:ext cx="1501696" cy="1086454"/>
          </a:xfrm>
          <a:prstGeom prst="rect">
            <a:avLst/>
          </a:prstGeom>
        </p:spPr>
      </p:pic>
      <p:pic>
        <p:nvPicPr>
          <p:cNvPr id="5" name="図 4"/>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8692178" y="3957773"/>
            <a:ext cx="1794380" cy="1666061"/>
          </a:xfrm>
          <a:prstGeom prst="ellipse">
            <a:avLst/>
          </a:prstGeom>
        </p:spPr>
      </p:pic>
      <p:pic>
        <p:nvPicPr>
          <p:cNvPr id="10" name="図 9"/>
          <p:cNvPicPr>
            <a:picLocks noChangeAspect="1"/>
          </p:cNvPicPr>
          <p:nvPr/>
        </p:nvPicPr>
        <p:blipFill>
          <a:blip r:embed="rId4" cstate="screen">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6101252" y="4554712"/>
            <a:ext cx="1610267" cy="1165004"/>
          </a:xfrm>
          <a:prstGeom prst="rect">
            <a:avLst/>
          </a:prstGeom>
        </p:spPr>
      </p:pic>
      <p:pic>
        <p:nvPicPr>
          <p:cNvPr id="3074" name="Picture 2" descr="C:\Users\s129907\Desktop\imgres.png"/>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3041048" y="2685114"/>
            <a:ext cx="815883" cy="815883"/>
          </a:xfrm>
          <a:prstGeom prst="rect">
            <a:avLst/>
          </a:prstGeom>
          <a:noFill/>
        </p:spPr>
      </p:pic>
      <p:sp>
        <p:nvSpPr>
          <p:cNvPr id="30" name="テキスト ボックス 29"/>
          <p:cNvSpPr txBox="1"/>
          <p:nvPr/>
        </p:nvSpPr>
        <p:spPr>
          <a:xfrm>
            <a:off x="7551150" y="1603462"/>
            <a:ext cx="1690124" cy="984885"/>
          </a:xfrm>
          <a:prstGeom prst="rect">
            <a:avLst/>
          </a:prstGeom>
          <a:noFill/>
        </p:spPr>
        <p:txBody>
          <a:bodyPr wrap="square" rtlCol="0">
            <a:spAutoFit/>
          </a:bodyPr>
          <a:lstStyle/>
          <a:p>
            <a:pPr algn="ctr"/>
            <a:r>
              <a:rPr lang="ja-JP" altLang="en-US" sz="1400" b="1" dirty="0" smtClean="0"/>
              <a:t>機器登録サイト</a:t>
            </a:r>
            <a:endParaRPr lang="en-US" altLang="ja-JP" sz="1400" b="1" dirty="0" smtClean="0"/>
          </a:p>
          <a:p>
            <a:pPr algn="ctr"/>
            <a:r>
              <a:rPr lang="en-US" altLang="ja-JP" sz="1100" b="1" dirty="0" smtClean="0"/>
              <a:t>(</a:t>
            </a:r>
            <a:r>
              <a:rPr lang="en-US" altLang="ja-JP" sz="1100" dirty="0">
                <a:solidFill>
                  <a:schemeClr val="tx1">
                    <a:lumMod val="65000"/>
                    <a:lumOff val="35000"/>
                  </a:schemeClr>
                </a:solidFill>
                <a:latin typeface="+mn-ea"/>
                <a:hlinkClick r:id="rId7"/>
              </a:rPr>
              <a:t>URL:https://spice-shelf.sakura.ne.jp/new_spice_shelf</a:t>
            </a:r>
            <a:r>
              <a:rPr lang="en-US" altLang="ja-JP" sz="1100" dirty="0" smtClean="0">
                <a:solidFill>
                  <a:schemeClr val="tx1">
                    <a:lumMod val="65000"/>
                    <a:lumOff val="35000"/>
                  </a:schemeClr>
                </a:solidFill>
                <a:latin typeface="+mn-ea"/>
                <a:hlinkClick r:id="rId7"/>
              </a:rPr>
              <a:t>/</a:t>
            </a:r>
            <a:r>
              <a:rPr lang="en-US" altLang="ja-JP" sz="1100" b="1" dirty="0" smtClean="0">
                <a:hlinkClick r:id="rId7"/>
              </a:rPr>
              <a:t>)</a:t>
            </a:r>
            <a:endParaRPr lang="en-US" altLang="ja-JP" sz="1100" b="1" dirty="0" smtClean="0"/>
          </a:p>
          <a:p>
            <a:pPr algn="ctr"/>
            <a:r>
              <a:rPr lang="en-US" altLang="ja-JP" sz="1100" b="1" dirty="0" smtClean="0"/>
              <a:t>※1</a:t>
            </a:r>
          </a:p>
        </p:txBody>
      </p:sp>
      <p:sp>
        <p:nvSpPr>
          <p:cNvPr id="31" name="テキスト ボックス 30"/>
          <p:cNvSpPr txBox="1"/>
          <p:nvPr/>
        </p:nvSpPr>
        <p:spPr>
          <a:xfrm>
            <a:off x="8760978" y="5687017"/>
            <a:ext cx="1690124" cy="523220"/>
          </a:xfrm>
          <a:prstGeom prst="rect">
            <a:avLst/>
          </a:prstGeom>
          <a:noFill/>
        </p:spPr>
        <p:txBody>
          <a:bodyPr wrap="square" rtlCol="0">
            <a:spAutoFit/>
          </a:bodyPr>
          <a:lstStyle/>
          <a:p>
            <a:pPr algn="ctr"/>
            <a:r>
              <a:rPr lang="en-US" altLang="ja-JP" sz="1400" b="1" dirty="0" err="1" smtClean="0"/>
              <a:t>IoT</a:t>
            </a:r>
            <a:r>
              <a:rPr lang="ja-JP" altLang="en-US" sz="1400" b="1" dirty="0" smtClean="0"/>
              <a:t>調味料棚</a:t>
            </a:r>
          </a:p>
          <a:p>
            <a:pPr algn="ctr"/>
            <a:r>
              <a:rPr lang="en-US" altLang="ja-JP" sz="1400" b="1" dirty="0" smtClean="0"/>
              <a:t>(Spice-Shelf)</a:t>
            </a:r>
          </a:p>
        </p:txBody>
      </p:sp>
      <p:sp>
        <p:nvSpPr>
          <p:cNvPr id="33" name="テキスト ボックス 32"/>
          <p:cNvSpPr txBox="1"/>
          <p:nvPr/>
        </p:nvSpPr>
        <p:spPr>
          <a:xfrm>
            <a:off x="2245955" y="3562433"/>
            <a:ext cx="2402124" cy="307777"/>
          </a:xfrm>
          <a:prstGeom prst="rect">
            <a:avLst/>
          </a:prstGeom>
          <a:noFill/>
        </p:spPr>
        <p:txBody>
          <a:bodyPr wrap="square" rtlCol="0">
            <a:spAutoFit/>
          </a:bodyPr>
          <a:lstStyle/>
          <a:p>
            <a:pPr algn="ctr"/>
            <a:r>
              <a:rPr lang="en-US" altLang="ja-JP" sz="1400" b="1" dirty="0" smtClean="0"/>
              <a:t>LINE </a:t>
            </a:r>
            <a:r>
              <a:rPr lang="en-US" altLang="ja-JP" sz="1400" b="1" dirty="0" err="1" smtClean="0"/>
              <a:t>Messesing</a:t>
            </a:r>
            <a:r>
              <a:rPr lang="en-US" altLang="ja-JP" sz="1400" b="1" dirty="0" smtClean="0"/>
              <a:t> API</a:t>
            </a:r>
            <a:endParaRPr lang="ja-JP" altLang="ja-JP" sz="1400" b="1" dirty="0"/>
          </a:p>
        </p:txBody>
      </p:sp>
      <p:pic>
        <p:nvPicPr>
          <p:cNvPr id="18" name="図 1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20400" y="2249793"/>
            <a:ext cx="754519" cy="1342037"/>
          </a:xfrm>
          <a:prstGeom prst="rect">
            <a:avLst/>
          </a:prstGeom>
        </p:spPr>
      </p:pic>
      <p:sp>
        <p:nvSpPr>
          <p:cNvPr id="19" name="テキスト ボックス 18"/>
          <p:cNvSpPr txBox="1"/>
          <p:nvPr/>
        </p:nvSpPr>
        <p:spPr>
          <a:xfrm>
            <a:off x="299768" y="3784593"/>
            <a:ext cx="1242648" cy="369332"/>
          </a:xfrm>
          <a:prstGeom prst="rect">
            <a:avLst/>
          </a:prstGeom>
          <a:noFill/>
        </p:spPr>
        <p:txBody>
          <a:bodyPr wrap="none" rtlCol="0">
            <a:spAutoFit/>
          </a:bodyPr>
          <a:lstStyle/>
          <a:p>
            <a:r>
              <a:rPr lang="en-US" altLang="ja-JP" dirty="0"/>
              <a:t>LINE BOT</a:t>
            </a:r>
            <a:endParaRPr lang="ja-JP" altLang="en-US" dirty="0"/>
          </a:p>
        </p:txBody>
      </p:sp>
      <p:sp>
        <p:nvSpPr>
          <p:cNvPr id="22" name="右矢印 21"/>
          <p:cNvSpPr/>
          <p:nvPr/>
        </p:nvSpPr>
        <p:spPr>
          <a:xfrm>
            <a:off x="1709761" y="250499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右矢印 44"/>
          <p:cNvSpPr/>
          <p:nvPr/>
        </p:nvSpPr>
        <p:spPr>
          <a:xfrm flipH="1">
            <a:off x="1708327" y="314377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右矢印 45"/>
          <p:cNvSpPr/>
          <p:nvPr/>
        </p:nvSpPr>
        <p:spPr>
          <a:xfrm>
            <a:off x="4468802" y="250499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右矢印 46"/>
          <p:cNvSpPr/>
          <p:nvPr/>
        </p:nvSpPr>
        <p:spPr>
          <a:xfrm flipH="1">
            <a:off x="4467368" y="314377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28" name="図 27"/>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754885" y="2720748"/>
            <a:ext cx="1453322" cy="402564"/>
          </a:xfrm>
          <a:prstGeom prst="rect">
            <a:avLst/>
          </a:prstGeom>
        </p:spPr>
      </p:pic>
      <p:pic>
        <p:nvPicPr>
          <p:cNvPr id="48" name="図 47"/>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491089" y="5035790"/>
            <a:ext cx="692043" cy="733312"/>
          </a:xfrm>
          <a:prstGeom prst="rect">
            <a:avLst/>
          </a:prstGeom>
        </p:spPr>
      </p:pic>
      <p:sp>
        <p:nvSpPr>
          <p:cNvPr id="51" name="右矢印 50"/>
          <p:cNvSpPr/>
          <p:nvPr/>
        </p:nvSpPr>
        <p:spPr>
          <a:xfrm rot="5400000">
            <a:off x="6710733" y="403799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右矢印 51"/>
          <p:cNvSpPr/>
          <p:nvPr/>
        </p:nvSpPr>
        <p:spPr>
          <a:xfrm rot="5400000" flipH="1">
            <a:off x="6189374" y="4032838"/>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テキスト ボックス 57"/>
          <p:cNvSpPr txBox="1"/>
          <p:nvPr/>
        </p:nvSpPr>
        <p:spPr>
          <a:xfrm>
            <a:off x="5665538" y="5959499"/>
            <a:ext cx="2402124" cy="307777"/>
          </a:xfrm>
          <a:prstGeom prst="rect">
            <a:avLst/>
          </a:prstGeom>
          <a:noFill/>
        </p:spPr>
        <p:txBody>
          <a:bodyPr wrap="square" rtlCol="0">
            <a:spAutoFit/>
          </a:bodyPr>
          <a:lstStyle/>
          <a:p>
            <a:pPr algn="ctr"/>
            <a:r>
              <a:rPr lang="ja-JP" altLang="en-US" sz="1400" b="1" dirty="0" smtClean="0"/>
              <a:t>楽天商品検索</a:t>
            </a:r>
            <a:r>
              <a:rPr lang="en-US" altLang="ja-JP" sz="1400" b="1" dirty="0" smtClean="0"/>
              <a:t> API</a:t>
            </a:r>
            <a:endParaRPr lang="ja-JP" altLang="ja-JP" sz="1400" b="1" dirty="0"/>
          </a:p>
        </p:txBody>
      </p:sp>
      <p:grpSp>
        <p:nvGrpSpPr>
          <p:cNvPr id="60" name="グループ化 59"/>
          <p:cNvGrpSpPr/>
          <p:nvPr/>
        </p:nvGrpSpPr>
        <p:grpSpPr>
          <a:xfrm>
            <a:off x="7368482" y="3280240"/>
            <a:ext cx="2237558" cy="677451"/>
            <a:chOff x="6659199" y="3132930"/>
            <a:chExt cx="2531192" cy="845116"/>
          </a:xfrm>
        </p:grpSpPr>
        <p:sp>
          <p:nvSpPr>
            <p:cNvPr id="59" name="右矢印 58"/>
            <p:cNvSpPr/>
            <p:nvPr/>
          </p:nvSpPr>
          <p:spPr>
            <a:xfrm flipH="1">
              <a:off x="6659199" y="3132930"/>
              <a:ext cx="2531192" cy="110713"/>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正方形/長方形 56"/>
            <p:cNvSpPr/>
            <p:nvPr/>
          </p:nvSpPr>
          <p:spPr>
            <a:xfrm>
              <a:off x="9144672" y="3169948"/>
              <a:ext cx="45719" cy="80809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grpSp>
        <p:nvGrpSpPr>
          <p:cNvPr id="62" name="グループ化 61"/>
          <p:cNvGrpSpPr/>
          <p:nvPr/>
        </p:nvGrpSpPr>
        <p:grpSpPr>
          <a:xfrm flipV="1">
            <a:off x="7359477" y="2588992"/>
            <a:ext cx="2237558" cy="482473"/>
            <a:chOff x="6659199" y="3132930"/>
            <a:chExt cx="2531192" cy="845116"/>
          </a:xfrm>
        </p:grpSpPr>
        <p:sp>
          <p:nvSpPr>
            <p:cNvPr id="63" name="右矢印 62"/>
            <p:cNvSpPr/>
            <p:nvPr/>
          </p:nvSpPr>
          <p:spPr>
            <a:xfrm flipH="1">
              <a:off x="6659199" y="3132930"/>
              <a:ext cx="2531192" cy="110713"/>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正方形/長方形 63"/>
            <p:cNvSpPr/>
            <p:nvPr/>
          </p:nvSpPr>
          <p:spPr>
            <a:xfrm>
              <a:off x="9144672" y="3169948"/>
              <a:ext cx="45719" cy="80809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grpSp>
        <p:nvGrpSpPr>
          <p:cNvPr id="50" name="グループ化 49"/>
          <p:cNvGrpSpPr/>
          <p:nvPr/>
        </p:nvGrpSpPr>
        <p:grpSpPr>
          <a:xfrm>
            <a:off x="9140743" y="1297893"/>
            <a:ext cx="839154" cy="1562353"/>
            <a:chOff x="9762605" y="3045838"/>
            <a:chExt cx="839154" cy="1562353"/>
          </a:xfrm>
        </p:grpSpPr>
        <p:pic>
          <p:nvPicPr>
            <p:cNvPr id="53" name="図 5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762605" y="3045838"/>
              <a:ext cx="839154" cy="1562353"/>
            </a:xfrm>
            <a:prstGeom prst="rect">
              <a:avLst/>
            </a:prstGeom>
          </p:spPr>
        </p:pic>
        <p:pic>
          <p:nvPicPr>
            <p:cNvPr id="26" name="Picture 2" descr="C:\Users\s129907\Desktop\IMG_3944.PNG"/>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9806525" y="3241453"/>
              <a:ext cx="751619" cy="1243264"/>
            </a:xfrm>
            <a:prstGeom prst="rect">
              <a:avLst/>
            </a:prstGeom>
            <a:noFill/>
          </p:spPr>
        </p:pic>
      </p:grpSp>
      <p:sp>
        <p:nvSpPr>
          <p:cNvPr id="61" name="テキスト ボックス 60"/>
          <p:cNvSpPr txBox="1"/>
          <p:nvPr/>
        </p:nvSpPr>
        <p:spPr>
          <a:xfrm>
            <a:off x="5581303" y="1115489"/>
            <a:ext cx="1566454" cy="1015663"/>
          </a:xfrm>
          <a:prstGeom prst="rect">
            <a:avLst/>
          </a:prstGeom>
          <a:noFill/>
        </p:spPr>
        <p:txBody>
          <a:bodyPr wrap="none" rtlCol="0">
            <a:spAutoFit/>
          </a:bodyPr>
          <a:lstStyle/>
          <a:p>
            <a:r>
              <a:rPr kumimoji="1" lang="ja-JP" altLang="en-US" sz="1000" dirty="0" smtClean="0"/>
              <a:t>保有テーブル：</a:t>
            </a:r>
            <a:endParaRPr kumimoji="1" lang="en-US" altLang="ja-JP" sz="1000" dirty="0" smtClean="0"/>
          </a:p>
          <a:p>
            <a:r>
              <a:rPr lang="ja-JP" altLang="en-US" sz="1000" dirty="0" smtClean="0"/>
              <a:t>機器</a:t>
            </a:r>
            <a:r>
              <a:rPr lang="en-US" altLang="ja-JP" sz="1000" dirty="0" smtClean="0"/>
              <a:t>ID</a:t>
            </a:r>
          </a:p>
          <a:p>
            <a:r>
              <a:rPr kumimoji="1" lang="ja-JP" altLang="en-US" sz="1000" dirty="0" smtClean="0"/>
              <a:t>調味料名</a:t>
            </a:r>
            <a:endParaRPr kumimoji="1" lang="en-US" altLang="ja-JP" sz="1000" dirty="0" smtClean="0"/>
          </a:p>
          <a:p>
            <a:r>
              <a:rPr lang="ja-JP" altLang="en-US" sz="1000" dirty="0" smtClean="0"/>
              <a:t>はじめの重量値</a:t>
            </a:r>
            <a:r>
              <a:rPr lang="en-US" altLang="ja-JP" sz="1000" dirty="0" smtClean="0"/>
              <a:t>(</a:t>
            </a:r>
            <a:r>
              <a:rPr lang="ja-JP" altLang="en-US" sz="1000" dirty="0" smtClean="0"/>
              <a:t>初期値</a:t>
            </a:r>
            <a:r>
              <a:rPr lang="en-US" altLang="ja-JP" sz="1000" dirty="0" smtClean="0"/>
              <a:t>)</a:t>
            </a:r>
          </a:p>
          <a:p>
            <a:r>
              <a:rPr lang="ja-JP" altLang="en-US" sz="1000" dirty="0" smtClean="0"/>
              <a:t>現在の重量値</a:t>
            </a:r>
            <a:r>
              <a:rPr lang="en-US" altLang="ja-JP" sz="1000" dirty="0" smtClean="0"/>
              <a:t>(</a:t>
            </a:r>
            <a:r>
              <a:rPr lang="ja-JP" altLang="en-US" sz="1000" dirty="0" smtClean="0"/>
              <a:t>現在値</a:t>
            </a:r>
            <a:r>
              <a:rPr lang="en-US" altLang="ja-JP" sz="1000" dirty="0" smtClean="0"/>
              <a:t>)</a:t>
            </a:r>
          </a:p>
          <a:p>
            <a:r>
              <a:rPr lang="ja-JP" altLang="en-US" sz="1000" dirty="0" smtClean="0"/>
              <a:t>・・・・・・・</a:t>
            </a:r>
            <a:r>
              <a:rPr lang="ja-JP" altLang="en-US" sz="1000" dirty="0"/>
              <a:t>・</a:t>
            </a:r>
            <a:endParaRPr lang="en-US" altLang="ja-JP" sz="1000" dirty="0" smtClean="0"/>
          </a:p>
        </p:txBody>
      </p:sp>
      <p:sp>
        <p:nvSpPr>
          <p:cNvPr id="66" name="テキスト ボックス 65"/>
          <p:cNvSpPr txBox="1"/>
          <p:nvPr/>
        </p:nvSpPr>
        <p:spPr>
          <a:xfrm>
            <a:off x="10231725" y="1372629"/>
            <a:ext cx="1338828" cy="1785104"/>
          </a:xfrm>
          <a:prstGeom prst="rect">
            <a:avLst/>
          </a:prstGeom>
          <a:noFill/>
        </p:spPr>
        <p:txBody>
          <a:bodyPr wrap="none" rtlCol="0">
            <a:spAutoFit/>
          </a:bodyPr>
          <a:lstStyle/>
          <a:p>
            <a:r>
              <a:rPr kumimoji="1" lang="ja-JP" altLang="en-US" sz="1000" dirty="0" smtClean="0"/>
              <a:t>入力テーブル：</a:t>
            </a:r>
            <a:endParaRPr kumimoji="1" lang="en-US" altLang="ja-JP" sz="1000" dirty="0" smtClean="0"/>
          </a:p>
          <a:p>
            <a:r>
              <a:rPr lang="ja-JP" altLang="en-US" sz="1000" dirty="0" smtClean="0"/>
              <a:t>機器</a:t>
            </a:r>
            <a:r>
              <a:rPr lang="en-US" altLang="ja-JP" sz="1000" dirty="0" smtClean="0"/>
              <a:t>ID</a:t>
            </a:r>
          </a:p>
          <a:p>
            <a:r>
              <a:rPr lang="ja-JP" altLang="en-US" sz="1000" dirty="0" smtClean="0"/>
              <a:t>はじめの重量値　等</a:t>
            </a:r>
            <a:endParaRPr lang="en-US" altLang="ja-JP" sz="1000" dirty="0" smtClean="0"/>
          </a:p>
          <a:p>
            <a:r>
              <a:rPr lang="ja-JP" altLang="en-US" sz="1000" dirty="0" smtClean="0"/>
              <a:t>を登録</a:t>
            </a:r>
            <a:endParaRPr lang="en-US" altLang="ja-JP" sz="1000" dirty="0" smtClean="0"/>
          </a:p>
          <a:p>
            <a:r>
              <a:rPr lang="en-US" altLang="ja-JP" sz="1000" dirty="0" smtClean="0"/>
              <a:t>(※1)</a:t>
            </a:r>
          </a:p>
          <a:p>
            <a:endParaRPr lang="en-US" altLang="ja-JP" sz="1000" dirty="0"/>
          </a:p>
          <a:p>
            <a:endParaRPr lang="en-US" altLang="ja-JP" sz="1000" dirty="0" smtClean="0"/>
          </a:p>
          <a:p>
            <a:endParaRPr lang="en-US" altLang="ja-JP" sz="1000" dirty="0"/>
          </a:p>
          <a:p>
            <a:endParaRPr lang="en-US" altLang="ja-JP" sz="1000" dirty="0" smtClean="0"/>
          </a:p>
          <a:p>
            <a:endParaRPr lang="en-US" altLang="ja-JP" sz="1000" dirty="0"/>
          </a:p>
          <a:p>
            <a:endParaRPr lang="en-US" altLang="ja-JP" sz="1000" dirty="0" smtClean="0"/>
          </a:p>
        </p:txBody>
      </p:sp>
      <p:sp>
        <p:nvSpPr>
          <p:cNvPr id="67" name="テキスト ボックス 66"/>
          <p:cNvSpPr txBox="1"/>
          <p:nvPr/>
        </p:nvSpPr>
        <p:spPr>
          <a:xfrm>
            <a:off x="7291483" y="3894668"/>
            <a:ext cx="1319592" cy="769441"/>
          </a:xfrm>
          <a:prstGeom prst="rect">
            <a:avLst/>
          </a:prstGeom>
          <a:noFill/>
        </p:spPr>
        <p:txBody>
          <a:bodyPr wrap="none" rtlCol="0">
            <a:spAutoFit/>
          </a:bodyPr>
          <a:lstStyle/>
          <a:p>
            <a:r>
              <a:rPr kumimoji="1" lang="ja-JP" altLang="en-US" sz="1100" dirty="0" smtClean="0"/>
              <a:t>機器</a:t>
            </a:r>
            <a:r>
              <a:rPr kumimoji="1" lang="en-US" altLang="ja-JP" sz="1100" dirty="0" smtClean="0"/>
              <a:t>ID</a:t>
            </a:r>
            <a:r>
              <a:rPr kumimoji="1" lang="ja-JP" altLang="en-US" sz="1100" dirty="0" smtClean="0"/>
              <a:t>に紐づいた</a:t>
            </a:r>
            <a:endParaRPr kumimoji="1" lang="en-US" altLang="ja-JP" sz="1100" dirty="0" smtClean="0"/>
          </a:p>
          <a:p>
            <a:r>
              <a:rPr kumimoji="1" lang="ja-JP" altLang="en-US" sz="1100" dirty="0" smtClean="0"/>
              <a:t>「調味料名」で</a:t>
            </a:r>
            <a:endParaRPr kumimoji="1" lang="en-US" altLang="ja-JP" sz="1100" dirty="0" smtClean="0"/>
          </a:p>
          <a:p>
            <a:r>
              <a:rPr lang="ja-JP" altLang="en-US" sz="1100" dirty="0" smtClean="0"/>
              <a:t>問い合わせ</a:t>
            </a:r>
            <a:endParaRPr lang="en-US" altLang="ja-JP" sz="1100" dirty="0" smtClean="0"/>
          </a:p>
          <a:p>
            <a:r>
              <a:rPr kumimoji="1" lang="en-US" altLang="ja-JP" sz="1100" dirty="0" smtClean="0"/>
              <a:t>(※2)</a:t>
            </a:r>
          </a:p>
        </p:txBody>
      </p:sp>
      <p:sp>
        <p:nvSpPr>
          <p:cNvPr id="68" name="テキスト ボックス 67"/>
          <p:cNvSpPr txBox="1"/>
          <p:nvPr/>
        </p:nvSpPr>
        <p:spPr>
          <a:xfrm>
            <a:off x="4305050" y="3440172"/>
            <a:ext cx="1184940" cy="553998"/>
          </a:xfrm>
          <a:prstGeom prst="rect">
            <a:avLst/>
          </a:prstGeom>
          <a:noFill/>
        </p:spPr>
        <p:txBody>
          <a:bodyPr wrap="none" rtlCol="0">
            <a:spAutoFit/>
          </a:bodyPr>
          <a:lstStyle/>
          <a:p>
            <a:r>
              <a:rPr lang="ja-JP" altLang="en-US" sz="1000" dirty="0" smtClean="0"/>
              <a:t>調味料のごとの</a:t>
            </a:r>
            <a:endParaRPr lang="en-US" altLang="ja-JP" sz="1000" dirty="0" smtClean="0"/>
          </a:p>
          <a:p>
            <a:r>
              <a:rPr lang="ja-JP" altLang="en-US" sz="1000" b="1" dirty="0" smtClean="0"/>
              <a:t>①残量結果</a:t>
            </a:r>
            <a:endParaRPr lang="en-US" altLang="ja-JP" sz="1000" b="1" dirty="0" smtClean="0"/>
          </a:p>
          <a:p>
            <a:r>
              <a:rPr lang="en-US" altLang="ja-JP" sz="1000" b="1" dirty="0" smtClean="0"/>
              <a:t>(</a:t>
            </a:r>
            <a:r>
              <a:rPr lang="ja-JP" altLang="en-US" sz="1000" b="1" dirty="0" smtClean="0"/>
              <a:t>現在値</a:t>
            </a:r>
            <a:r>
              <a:rPr lang="en-US" altLang="ja-JP" sz="1000" b="1" dirty="0" smtClean="0"/>
              <a:t>÷</a:t>
            </a:r>
            <a:r>
              <a:rPr lang="ja-JP" altLang="en-US" sz="1000" b="1" dirty="0" smtClean="0"/>
              <a:t>初期値</a:t>
            </a:r>
            <a:r>
              <a:rPr lang="en-US" altLang="ja-JP" sz="1000" b="1" dirty="0" smtClean="0"/>
              <a:t>)</a:t>
            </a:r>
          </a:p>
        </p:txBody>
      </p:sp>
      <p:sp>
        <p:nvSpPr>
          <p:cNvPr id="69" name="テキスト ボックス 68"/>
          <p:cNvSpPr txBox="1"/>
          <p:nvPr/>
        </p:nvSpPr>
        <p:spPr>
          <a:xfrm>
            <a:off x="1696648" y="2054483"/>
            <a:ext cx="954107" cy="400110"/>
          </a:xfrm>
          <a:prstGeom prst="rect">
            <a:avLst/>
          </a:prstGeom>
          <a:noFill/>
        </p:spPr>
        <p:txBody>
          <a:bodyPr wrap="none" rtlCol="0">
            <a:spAutoFit/>
          </a:bodyPr>
          <a:lstStyle/>
          <a:p>
            <a:r>
              <a:rPr lang="ja-JP" altLang="en-US" sz="1000" dirty="0" smtClean="0"/>
              <a:t>調味料名での</a:t>
            </a:r>
            <a:endParaRPr kumimoji="1" lang="en-US" altLang="ja-JP" sz="1000" dirty="0" smtClean="0"/>
          </a:p>
          <a:p>
            <a:r>
              <a:rPr lang="ja-JP" altLang="en-US" sz="1000" dirty="0"/>
              <a:t>問い合</a:t>
            </a:r>
            <a:r>
              <a:rPr lang="ja-JP" altLang="en-US" sz="1000" dirty="0" smtClean="0"/>
              <a:t>わせ</a:t>
            </a:r>
            <a:endParaRPr kumimoji="1" lang="en-US" altLang="ja-JP" sz="1000" dirty="0" smtClean="0"/>
          </a:p>
        </p:txBody>
      </p:sp>
      <p:sp>
        <p:nvSpPr>
          <p:cNvPr id="70" name="テキスト ボックス 69"/>
          <p:cNvSpPr txBox="1"/>
          <p:nvPr/>
        </p:nvSpPr>
        <p:spPr>
          <a:xfrm>
            <a:off x="1571954" y="3426087"/>
            <a:ext cx="1338828" cy="707886"/>
          </a:xfrm>
          <a:prstGeom prst="rect">
            <a:avLst/>
          </a:prstGeom>
          <a:noFill/>
        </p:spPr>
        <p:txBody>
          <a:bodyPr wrap="none" rtlCol="0">
            <a:spAutoFit/>
          </a:bodyPr>
          <a:lstStyle/>
          <a:p>
            <a:r>
              <a:rPr lang="ja-JP" altLang="en-US" sz="1000" dirty="0" smtClean="0"/>
              <a:t>①</a:t>
            </a:r>
            <a:r>
              <a:rPr kumimoji="1" lang="ja-JP" altLang="en-US" sz="1000" dirty="0" smtClean="0"/>
              <a:t>調味料の残量</a:t>
            </a:r>
            <a:endParaRPr kumimoji="1" lang="en-US" altLang="ja-JP" sz="1000" dirty="0" smtClean="0"/>
          </a:p>
          <a:p>
            <a:endParaRPr lang="en-US" altLang="ja-JP" sz="1000" dirty="0"/>
          </a:p>
          <a:p>
            <a:r>
              <a:rPr lang="ja-JP" altLang="en-US" sz="1000" dirty="0" smtClean="0"/>
              <a:t>②</a:t>
            </a:r>
            <a:r>
              <a:rPr lang="en-US" altLang="ja-JP" sz="1000" dirty="0" smtClean="0"/>
              <a:t>EC</a:t>
            </a:r>
            <a:r>
              <a:rPr lang="ja-JP" altLang="en-US" sz="1000" dirty="0" smtClean="0"/>
              <a:t>サイトでの</a:t>
            </a:r>
            <a:endParaRPr lang="en-US" altLang="ja-JP" sz="1000" dirty="0" smtClean="0"/>
          </a:p>
          <a:p>
            <a:r>
              <a:rPr lang="ja-JP" altLang="en-US" sz="1000" dirty="0"/>
              <a:t>　</a:t>
            </a:r>
            <a:r>
              <a:rPr lang="ja-JP" altLang="en-US" sz="1000" dirty="0" smtClean="0"/>
              <a:t>調味料の商品情報</a:t>
            </a:r>
            <a:endParaRPr lang="en-US" altLang="ja-JP" sz="1000" dirty="0" smtClean="0"/>
          </a:p>
        </p:txBody>
      </p:sp>
      <p:sp>
        <p:nvSpPr>
          <p:cNvPr id="71" name="テキスト ボックス 70"/>
          <p:cNvSpPr txBox="1"/>
          <p:nvPr/>
        </p:nvSpPr>
        <p:spPr>
          <a:xfrm>
            <a:off x="4216448" y="2049738"/>
            <a:ext cx="1026243" cy="400110"/>
          </a:xfrm>
          <a:prstGeom prst="rect">
            <a:avLst/>
          </a:prstGeom>
          <a:noFill/>
        </p:spPr>
        <p:txBody>
          <a:bodyPr wrap="none" rtlCol="0">
            <a:spAutoFit/>
          </a:bodyPr>
          <a:lstStyle/>
          <a:p>
            <a:r>
              <a:rPr lang="ja-JP" altLang="en-US" sz="1000" dirty="0" smtClean="0"/>
              <a:t>メッセージ</a:t>
            </a:r>
            <a:endParaRPr lang="en-US" altLang="ja-JP" sz="1000" dirty="0" smtClean="0"/>
          </a:p>
          <a:p>
            <a:r>
              <a:rPr lang="en-US" altLang="ja-JP" sz="1000" dirty="0" smtClean="0"/>
              <a:t>Reply</a:t>
            </a:r>
            <a:r>
              <a:rPr lang="ja-JP" altLang="en-US" sz="1000" dirty="0" smtClean="0"/>
              <a:t>トークン</a:t>
            </a:r>
            <a:endParaRPr lang="en-US" altLang="ja-JP" sz="1000" dirty="0" smtClean="0"/>
          </a:p>
        </p:txBody>
      </p:sp>
      <p:sp>
        <p:nvSpPr>
          <p:cNvPr id="72" name="テキスト ボックス 71"/>
          <p:cNvSpPr txBox="1"/>
          <p:nvPr/>
        </p:nvSpPr>
        <p:spPr>
          <a:xfrm>
            <a:off x="8588658" y="3336589"/>
            <a:ext cx="954107" cy="400110"/>
          </a:xfrm>
          <a:prstGeom prst="rect">
            <a:avLst/>
          </a:prstGeom>
          <a:noFill/>
        </p:spPr>
        <p:txBody>
          <a:bodyPr wrap="none" rtlCol="0">
            <a:spAutoFit/>
          </a:bodyPr>
          <a:lstStyle/>
          <a:p>
            <a:r>
              <a:rPr kumimoji="1" lang="ja-JP" altLang="en-US" sz="1000" dirty="0" smtClean="0"/>
              <a:t>重量値を</a:t>
            </a:r>
            <a:endParaRPr kumimoji="1" lang="en-US" altLang="ja-JP" sz="1000" dirty="0" smtClean="0"/>
          </a:p>
          <a:p>
            <a:r>
              <a:rPr lang="ja-JP" altLang="en-US" sz="1000" dirty="0" smtClean="0"/>
              <a:t>サーバに送信</a:t>
            </a:r>
            <a:endParaRPr lang="en-US" altLang="ja-JP" sz="1000" dirty="0" smtClean="0"/>
          </a:p>
        </p:txBody>
      </p:sp>
      <p:sp>
        <p:nvSpPr>
          <p:cNvPr id="73" name="テキスト ボックス 72"/>
          <p:cNvSpPr txBox="1"/>
          <p:nvPr/>
        </p:nvSpPr>
        <p:spPr>
          <a:xfrm>
            <a:off x="5555095" y="3870938"/>
            <a:ext cx="954107" cy="707886"/>
          </a:xfrm>
          <a:prstGeom prst="rect">
            <a:avLst/>
          </a:prstGeom>
          <a:noFill/>
        </p:spPr>
        <p:txBody>
          <a:bodyPr wrap="none" rtlCol="0">
            <a:spAutoFit/>
          </a:bodyPr>
          <a:lstStyle/>
          <a:p>
            <a:r>
              <a:rPr kumimoji="1" lang="ja-JP" altLang="en-US" sz="1000" dirty="0" smtClean="0"/>
              <a:t>商品画像</a:t>
            </a:r>
            <a:endParaRPr kumimoji="1" lang="en-US" altLang="ja-JP" sz="1000" dirty="0" smtClean="0"/>
          </a:p>
          <a:p>
            <a:r>
              <a:rPr lang="ja-JP" altLang="en-US" sz="1000" dirty="0" smtClean="0"/>
              <a:t>商品タイトル</a:t>
            </a:r>
            <a:endParaRPr lang="en-US" altLang="ja-JP" sz="1000" dirty="0" smtClean="0"/>
          </a:p>
          <a:p>
            <a:r>
              <a:rPr lang="ja-JP" altLang="en-US" sz="1000" dirty="0" smtClean="0"/>
              <a:t>商品価格</a:t>
            </a:r>
            <a:endParaRPr lang="en-US" altLang="ja-JP" sz="1000" dirty="0" smtClean="0"/>
          </a:p>
          <a:p>
            <a:r>
              <a:rPr lang="ja-JP" altLang="en-US" sz="1000" dirty="0" smtClean="0"/>
              <a:t>商品</a:t>
            </a:r>
            <a:r>
              <a:rPr lang="en-US" altLang="ja-JP" sz="1000" dirty="0" smtClean="0"/>
              <a:t>URL</a:t>
            </a:r>
          </a:p>
        </p:txBody>
      </p:sp>
      <p:sp>
        <p:nvSpPr>
          <p:cNvPr id="74" name="テキスト ボックス 73"/>
          <p:cNvSpPr txBox="1"/>
          <p:nvPr/>
        </p:nvSpPr>
        <p:spPr>
          <a:xfrm>
            <a:off x="6984368" y="6436763"/>
            <a:ext cx="4799712" cy="338554"/>
          </a:xfrm>
          <a:prstGeom prst="rect">
            <a:avLst/>
          </a:prstGeom>
          <a:noFill/>
        </p:spPr>
        <p:txBody>
          <a:bodyPr wrap="none" rtlCol="0">
            <a:spAutoFit/>
          </a:bodyPr>
          <a:lstStyle/>
          <a:p>
            <a:r>
              <a:rPr kumimoji="1" lang="en-US" altLang="ja-JP" sz="800" dirty="0" smtClean="0"/>
              <a:t>※1  </a:t>
            </a:r>
            <a:r>
              <a:rPr lang="ja-JP" altLang="en-US" sz="800" dirty="0" smtClean="0"/>
              <a:t>調味料名の</a:t>
            </a:r>
            <a:r>
              <a:rPr lang="ja-JP" altLang="en-US" sz="800" dirty="0"/>
              <a:t>登録</a:t>
            </a:r>
            <a:r>
              <a:rPr lang="ja-JP" altLang="en-US" sz="800" dirty="0" smtClean="0"/>
              <a:t>はできますが、</a:t>
            </a:r>
            <a:r>
              <a:rPr lang="en-US" altLang="ja-JP" sz="800" dirty="0" smtClean="0"/>
              <a:t>LINE</a:t>
            </a:r>
            <a:r>
              <a:rPr lang="ja-JP" altLang="en-US" sz="800" dirty="0" smtClean="0"/>
              <a:t>とシステム連動して動きません。</a:t>
            </a:r>
            <a:r>
              <a:rPr lang="en-US" altLang="ja-JP" sz="800" dirty="0" smtClean="0"/>
              <a:t>(</a:t>
            </a:r>
            <a:r>
              <a:rPr lang="en-US" altLang="ja-JP" sz="800" dirty="0"/>
              <a:t>17</a:t>
            </a:r>
            <a:r>
              <a:rPr lang="ja-JP" altLang="en-US" sz="800" dirty="0"/>
              <a:t>年</a:t>
            </a:r>
            <a:r>
              <a:rPr lang="en-US" altLang="ja-JP" sz="800" dirty="0"/>
              <a:t>2</a:t>
            </a:r>
            <a:r>
              <a:rPr lang="ja-JP" altLang="en-US" sz="800" dirty="0"/>
              <a:t>月</a:t>
            </a:r>
            <a:r>
              <a:rPr lang="en-US" altLang="ja-JP" sz="800" dirty="0"/>
              <a:t>28</a:t>
            </a:r>
            <a:r>
              <a:rPr lang="ja-JP" altLang="en-US" sz="800" dirty="0"/>
              <a:t>日時点</a:t>
            </a:r>
            <a:r>
              <a:rPr lang="ja-JP" altLang="en-US" sz="800" dirty="0" smtClean="0"/>
              <a:t>未実装</a:t>
            </a:r>
            <a:r>
              <a:rPr lang="en-US" altLang="ja-JP" sz="800" dirty="0" smtClean="0"/>
              <a:t>)</a:t>
            </a:r>
            <a:endParaRPr lang="en-US" altLang="ja-JP" sz="800" dirty="0"/>
          </a:p>
          <a:p>
            <a:r>
              <a:rPr lang="en-US" altLang="ja-JP" sz="800" dirty="0" smtClean="0"/>
              <a:t>※2 </a:t>
            </a:r>
            <a:r>
              <a:rPr lang="ja-JP" altLang="en-US" sz="800" dirty="0" smtClean="0"/>
              <a:t>現時点では、</a:t>
            </a:r>
            <a:r>
              <a:rPr lang="en-US" altLang="ja-JP" sz="800" dirty="0" smtClean="0"/>
              <a:t>LINE </a:t>
            </a:r>
            <a:r>
              <a:rPr lang="en-US" altLang="ja-JP" sz="800" dirty="0" err="1" smtClean="0"/>
              <a:t>Messesing</a:t>
            </a:r>
            <a:r>
              <a:rPr lang="en-US" altLang="ja-JP" sz="800" dirty="0" smtClean="0"/>
              <a:t> API</a:t>
            </a:r>
            <a:r>
              <a:rPr lang="ja-JP" altLang="en-US" sz="800" dirty="0" smtClean="0"/>
              <a:t>から決め打ちしたワードの結果を呼び出しているだけです。</a:t>
            </a:r>
            <a:endParaRPr lang="en-US" altLang="ja-JP" sz="800" dirty="0" smtClean="0"/>
          </a:p>
        </p:txBody>
      </p:sp>
      <p:sp>
        <p:nvSpPr>
          <p:cNvPr id="42" name="タイトル 1"/>
          <p:cNvSpPr>
            <a:spLocks noGrp="1"/>
          </p:cNvSpPr>
          <p:nvPr>
            <p:ph type="title"/>
          </p:nvPr>
        </p:nvSpPr>
        <p:spPr>
          <a:xfrm>
            <a:off x="709404" y="128063"/>
            <a:ext cx="10515600" cy="396875"/>
          </a:xfrm>
        </p:spPr>
        <p:txBody>
          <a:bodyPr>
            <a:noAutofit/>
          </a:bodyPr>
          <a:lstStyle/>
          <a:p>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システムの全体構成およびサーバ間でのやりとり</a:t>
            </a:r>
          </a:p>
        </p:txBody>
      </p:sp>
      <p:sp>
        <p:nvSpPr>
          <p:cNvPr id="44" name="テキスト ボックス 43"/>
          <p:cNvSpPr txBox="1"/>
          <p:nvPr/>
        </p:nvSpPr>
        <p:spPr>
          <a:xfrm>
            <a:off x="306117" y="847231"/>
            <a:ext cx="2093982" cy="276999"/>
          </a:xfrm>
          <a:prstGeom prst="rect">
            <a:avLst/>
          </a:prstGeom>
          <a:noFill/>
        </p:spPr>
        <p:txBody>
          <a:bodyPr wrap="square" rtlCol="0">
            <a:spAutoFit/>
          </a:bodyPr>
          <a:lstStyle/>
          <a:p>
            <a:pPr algn="ctr"/>
            <a:r>
              <a:rPr lang="en-US" altLang="ja-JP" sz="1200" b="1" u="sng" dirty="0" smtClean="0"/>
              <a:t>17</a:t>
            </a:r>
            <a:r>
              <a:rPr lang="ja-JP" altLang="en-US" sz="1200" b="1" u="sng" dirty="0" smtClean="0"/>
              <a:t>年</a:t>
            </a:r>
            <a:r>
              <a:rPr lang="en-US" altLang="ja-JP" sz="1200" b="1" u="sng" dirty="0" smtClean="0"/>
              <a:t>2/28</a:t>
            </a:r>
            <a:r>
              <a:rPr lang="ja-JP" altLang="en-US" sz="1200" b="1" u="sng" dirty="0" smtClean="0"/>
              <a:t>日時点の実装状況</a:t>
            </a:r>
            <a:endParaRPr kumimoji="1" lang="en-US" altLang="ja-JP" sz="1200" b="1" u="sng" dirty="0" smtClean="0"/>
          </a:p>
        </p:txBody>
      </p:sp>
      <p:pic>
        <p:nvPicPr>
          <p:cNvPr id="3" name="図 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444491" y="2323743"/>
            <a:ext cx="358289" cy="757632"/>
          </a:xfrm>
          <a:prstGeom prst="rect">
            <a:avLst/>
          </a:prstGeom>
        </p:spPr>
      </p:pic>
      <p:pic>
        <p:nvPicPr>
          <p:cNvPr id="55" name="図 54"/>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648233" y="3943346"/>
            <a:ext cx="337572" cy="713825"/>
          </a:xfrm>
          <a:prstGeom prst="rect">
            <a:avLst/>
          </a:prstGeom>
        </p:spPr>
      </p:pic>
      <p:pic>
        <p:nvPicPr>
          <p:cNvPr id="4" name="図 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826256" y="2487527"/>
            <a:ext cx="389097" cy="562888"/>
          </a:xfrm>
          <a:prstGeom prst="rect">
            <a:avLst/>
          </a:prstGeom>
        </p:spPr>
      </p:pic>
      <p:pic>
        <p:nvPicPr>
          <p:cNvPr id="56" name="図 55"/>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984368" y="4095481"/>
            <a:ext cx="389097" cy="562888"/>
          </a:xfrm>
          <a:prstGeom prst="rect">
            <a:avLst/>
          </a:prstGeom>
        </p:spPr>
      </p:pic>
      <p:sp>
        <p:nvSpPr>
          <p:cNvPr id="65" name="テキスト ボックス 64"/>
          <p:cNvSpPr txBox="1"/>
          <p:nvPr/>
        </p:nvSpPr>
        <p:spPr>
          <a:xfrm>
            <a:off x="3946286" y="4858431"/>
            <a:ext cx="1082348" cy="861774"/>
          </a:xfrm>
          <a:prstGeom prst="rect">
            <a:avLst/>
          </a:prstGeom>
          <a:noFill/>
        </p:spPr>
        <p:txBody>
          <a:bodyPr wrap="none" rtlCol="0">
            <a:spAutoFit/>
          </a:bodyPr>
          <a:lstStyle/>
          <a:p>
            <a:r>
              <a:rPr lang="ja-JP" altLang="en-US" sz="1000" b="1" smtClean="0"/>
              <a:t>②</a:t>
            </a:r>
            <a:r>
              <a:rPr lang="ja-JP" altLang="en-US" sz="1000" b="1" dirty="0" smtClean="0"/>
              <a:t>商品検索結果</a:t>
            </a:r>
            <a:endParaRPr lang="en-US" altLang="ja-JP" sz="1000" b="1" dirty="0" smtClean="0"/>
          </a:p>
          <a:p>
            <a:r>
              <a:rPr kumimoji="1" lang="ja-JP" altLang="en-US" sz="1000" dirty="0" smtClean="0"/>
              <a:t>　商品画像</a:t>
            </a:r>
            <a:endParaRPr kumimoji="1" lang="en-US" altLang="ja-JP" sz="1000" dirty="0" smtClean="0"/>
          </a:p>
          <a:p>
            <a:r>
              <a:rPr lang="ja-JP" altLang="en-US" sz="1000" dirty="0" smtClean="0"/>
              <a:t>　商品タイトル</a:t>
            </a:r>
            <a:endParaRPr lang="en-US" altLang="ja-JP" sz="1000" dirty="0" smtClean="0"/>
          </a:p>
          <a:p>
            <a:r>
              <a:rPr lang="ja-JP" altLang="en-US" sz="1000" dirty="0" smtClean="0"/>
              <a:t>　商品価格</a:t>
            </a:r>
            <a:endParaRPr lang="en-US" altLang="ja-JP" sz="1000" dirty="0" smtClean="0"/>
          </a:p>
          <a:p>
            <a:r>
              <a:rPr lang="ja-JP" altLang="en-US" sz="1000" dirty="0" smtClean="0"/>
              <a:t>　商品</a:t>
            </a:r>
            <a:r>
              <a:rPr lang="en-US" altLang="ja-JP" sz="1000" dirty="0" smtClean="0"/>
              <a:t>URL</a:t>
            </a:r>
          </a:p>
        </p:txBody>
      </p:sp>
      <p:cxnSp>
        <p:nvCxnSpPr>
          <p:cNvPr id="7" name="直線矢印コネクタ 6"/>
          <p:cNvCxnSpPr/>
          <p:nvPr/>
        </p:nvCxnSpPr>
        <p:spPr>
          <a:xfrm>
            <a:off x="3950014" y="4176616"/>
            <a:ext cx="2016932" cy="1143044"/>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線矢印コネクタ 74"/>
          <p:cNvCxnSpPr/>
          <p:nvPr/>
        </p:nvCxnSpPr>
        <p:spPr>
          <a:xfrm flipH="1" flipV="1">
            <a:off x="3919978" y="4337867"/>
            <a:ext cx="2016932" cy="1143044"/>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6" name="テキスト ボックス 75"/>
          <p:cNvSpPr txBox="1"/>
          <p:nvPr/>
        </p:nvSpPr>
        <p:spPr>
          <a:xfrm>
            <a:off x="4667343" y="4294724"/>
            <a:ext cx="1026243" cy="400110"/>
          </a:xfrm>
          <a:prstGeom prst="rect">
            <a:avLst/>
          </a:prstGeom>
          <a:noFill/>
        </p:spPr>
        <p:txBody>
          <a:bodyPr wrap="none" rtlCol="0">
            <a:spAutoFit/>
          </a:bodyPr>
          <a:lstStyle/>
          <a:p>
            <a:r>
              <a:rPr lang="ja-JP" altLang="en-US" sz="1000" dirty="0" smtClean="0"/>
              <a:t>メッセージ</a:t>
            </a:r>
            <a:endParaRPr lang="en-US" altLang="ja-JP" sz="1000" dirty="0" smtClean="0"/>
          </a:p>
          <a:p>
            <a:r>
              <a:rPr lang="en-US" altLang="ja-JP" sz="1000" dirty="0" smtClean="0"/>
              <a:t>Reply</a:t>
            </a:r>
            <a:r>
              <a:rPr lang="ja-JP" altLang="en-US" sz="1000" dirty="0" smtClean="0"/>
              <a:t>トークン</a:t>
            </a:r>
            <a:endParaRPr lang="en-US" altLang="ja-JP" sz="1000" dirty="0" smtClean="0"/>
          </a:p>
        </p:txBody>
      </p:sp>
      <p:sp>
        <p:nvSpPr>
          <p:cNvPr id="8" name="円/楕円 7"/>
          <p:cNvSpPr/>
          <p:nvPr/>
        </p:nvSpPr>
        <p:spPr>
          <a:xfrm>
            <a:off x="6332508" y="3761990"/>
            <a:ext cx="1218642" cy="1119195"/>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7" name="円/楕円 76"/>
          <p:cNvSpPr/>
          <p:nvPr/>
        </p:nvSpPr>
        <p:spPr>
          <a:xfrm>
            <a:off x="10233013" y="2177174"/>
            <a:ext cx="1218642" cy="1119195"/>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364354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円/楕円 46"/>
          <p:cNvSpPr/>
          <p:nvPr/>
        </p:nvSpPr>
        <p:spPr>
          <a:xfrm>
            <a:off x="9892018" y="2974018"/>
            <a:ext cx="1855779" cy="906805"/>
          </a:xfrm>
          <a:prstGeom prst="ellipse">
            <a:avLst/>
          </a:prstGeom>
          <a:no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2" name="タイトル 1"/>
          <p:cNvSpPr>
            <a:spLocks noGrp="1"/>
          </p:cNvSpPr>
          <p:nvPr>
            <p:ph type="title"/>
          </p:nvPr>
        </p:nvSpPr>
        <p:spPr>
          <a:xfrm>
            <a:off x="838200" y="128063"/>
            <a:ext cx="10515600" cy="396875"/>
          </a:xfrm>
        </p:spPr>
        <p:txBody>
          <a:bodyPr>
            <a:noAutofit/>
          </a:bodyPr>
          <a:lstStyle/>
          <a:p>
            <a:r>
              <a:rPr kumimoji="1" lang="ja-JP" altLang="en-US" sz="2400" dirty="0" smtClean="0">
                <a:latin typeface="+mn-lt"/>
                <a:ea typeface="メイリオ" panose="020B0604030504040204" pitchFamily="50" charset="-128"/>
                <a:cs typeface="メイリオ" panose="020B0604030504040204" pitchFamily="50" charset="-128"/>
              </a:rPr>
              <a:t>サービスコンセプト</a:t>
            </a:r>
            <a:endParaRPr kumimoji="1" lang="ja-JP" altLang="en-US" sz="2400" dirty="0">
              <a:latin typeface="+mn-lt"/>
              <a:ea typeface="メイリオ" panose="020B0604030504040204" pitchFamily="50" charset="-128"/>
              <a:cs typeface="メイリオ" panose="020B0604030504040204" pitchFamily="50" charset="-128"/>
            </a:endParaRPr>
          </a:p>
        </p:txBody>
      </p:sp>
      <p:pic>
        <p:nvPicPr>
          <p:cNvPr id="5" name="図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99066" y="2836197"/>
            <a:ext cx="3472718" cy="3224378"/>
          </a:xfrm>
          <a:prstGeom prst="ellipse">
            <a:avLst/>
          </a:prstGeom>
        </p:spPr>
      </p:pic>
      <p:pic>
        <p:nvPicPr>
          <p:cNvPr id="6" name="図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flipH="1">
            <a:off x="1553697" y="4196905"/>
            <a:ext cx="411287" cy="411287"/>
          </a:xfrm>
          <a:prstGeom prst="rect">
            <a:avLst/>
          </a:prstGeom>
        </p:spPr>
      </p:pic>
      <p:grpSp>
        <p:nvGrpSpPr>
          <p:cNvPr id="24" name="グループ化 23"/>
          <p:cNvGrpSpPr/>
          <p:nvPr/>
        </p:nvGrpSpPr>
        <p:grpSpPr>
          <a:xfrm>
            <a:off x="341981" y="1578243"/>
            <a:ext cx="1208509" cy="1665370"/>
            <a:chOff x="838200" y="2346088"/>
            <a:chExt cx="1084310" cy="1697096"/>
          </a:xfrm>
        </p:grpSpPr>
        <p:pic>
          <p:nvPicPr>
            <p:cNvPr id="7" name="図 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38200" y="2686898"/>
              <a:ext cx="1084309" cy="1356286"/>
            </a:xfrm>
            <a:prstGeom prst="rect">
              <a:avLst/>
            </a:prstGeom>
          </p:spPr>
        </p:pic>
        <p:sp>
          <p:nvSpPr>
            <p:cNvPr id="8" name="テキスト ボックス 7"/>
            <p:cNvSpPr txBox="1"/>
            <p:nvPr/>
          </p:nvSpPr>
          <p:spPr>
            <a:xfrm>
              <a:off x="838201" y="2346088"/>
              <a:ext cx="1084309" cy="307777"/>
            </a:xfrm>
            <a:prstGeom prst="rect">
              <a:avLst/>
            </a:prstGeom>
            <a:noFill/>
          </p:spPr>
          <p:txBody>
            <a:bodyPr wrap="square" rtlCol="0">
              <a:spAutoFit/>
            </a:bodyPr>
            <a:lstStyle/>
            <a:p>
              <a:pPr algn="ctr"/>
              <a:r>
                <a:rPr lang="ja-JP" altLang="en-US" sz="1400" b="1" dirty="0" smtClean="0"/>
                <a:t>自宅</a:t>
              </a:r>
              <a:endParaRPr lang="ja-JP" altLang="ja-JP" sz="1400" b="1" dirty="0"/>
            </a:p>
          </p:txBody>
        </p:sp>
      </p:grpSp>
      <p:sp>
        <p:nvSpPr>
          <p:cNvPr id="9" name="テキスト ボックス 8"/>
          <p:cNvSpPr txBox="1"/>
          <p:nvPr/>
        </p:nvSpPr>
        <p:spPr>
          <a:xfrm>
            <a:off x="10417824" y="4638443"/>
            <a:ext cx="1084309" cy="307777"/>
          </a:xfrm>
          <a:prstGeom prst="rect">
            <a:avLst/>
          </a:prstGeom>
          <a:noFill/>
        </p:spPr>
        <p:txBody>
          <a:bodyPr wrap="square" rtlCol="0">
            <a:spAutoFit/>
          </a:bodyPr>
          <a:lstStyle/>
          <a:p>
            <a:pPr algn="ctr"/>
            <a:r>
              <a:rPr lang="ja-JP" altLang="en-US" sz="1400" b="1" dirty="0" smtClean="0"/>
              <a:t>外出先</a:t>
            </a:r>
            <a:endParaRPr lang="ja-JP" altLang="ja-JP" sz="1400" b="1" dirty="0"/>
          </a:p>
        </p:txBody>
      </p:sp>
      <p:pic>
        <p:nvPicPr>
          <p:cNvPr id="10" name="図 9"/>
          <p:cNvPicPr>
            <a:picLocks noChangeAspect="1"/>
          </p:cNvPicPr>
          <p:nvPr/>
        </p:nvPicPr>
        <p:blipFill>
          <a:blip r:embed="rId6" cstate="screen">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4401909" y="1396176"/>
            <a:ext cx="1610267" cy="1165004"/>
          </a:xfrm>
          <a:prstGeom prst="rect">
            <a:avLst/>
          </a:prstGeom>
        </p:spPr>
      </p:pic>
      <p:pic>
        <p:nvPicPr>
          <p:cNvPr id="23" name="Picture 4" descr="C:\Users\s129907\Desktop\8699.png"/>
          <p:cNvPicPr>
            <a:picLocks noChangeAspect="1" noChangeArrowheads="1"/>
          </p:cNvPicPr>
          <p:nvPr/>
        </p:nvPicPr>
        <p:blipFill rotWithShape="1">
          <a:blip r:embed="rId7" cstate="screen">
            <a:extLst>
              <a:ext uri="{28A0092B-C50C-407E-A947-70E740481C1C}">
                <a14:useLocalDpi xmlns:a14="http://schemas.microsoft.com/office/drawing/2010/main"/>
              </a:ext>
            </a:extLst>
          </a:blip>
          <a:srcRect l="24195" r="17746"/>
          <a:stretch/>
        </p:blipFill>
        <p:spPr bwMode="auto">
          <a:xfrm flipH="1">
            <a:off x="8478425" y="3551962"/>
            <a:ext cx="1695041" cy="2919508"/>
          </a:xfrm>
          <a:prstGeom prst="rect">
            <a:avLst/>
          </a:prstGeom>
          <a:noFill/>
        </p:spPr>
      </p:pic>
      <p:sp>
        <p:nvSpPr>
          <p:cNvPr id="31" name="テキスト ボックス 30"/>
          <p:cNvSpPr txBox="1"/>
          <p:nvPr/>
        </p:nvSpPr>
        <p:spPr>
          <a:xfrm>
            <a:off x="34506" y="6087768"/>
            <a:ext cx="5434642" cy="307777"/>
          </a:xfrm>
          <a:prstGeom prst="rect">
            <a:avLst/>
          </a:prstGeom>
          <a:noFill/>
        </p:spPr>
        <p:txBody>
          <a:bodyPr wrap="square" rtlCol="0">
            <a:spAutoFit/>
          </a:bodyPr>
          <a:lstStyle/>
          <a:p>
            <a:pPr algn="ctr"/>
            <a:r>
              <a:rPr lang="en-US" altLang="ja-JP" sz="1400" b="1" dirty="0" err="1" smtClean="0"/>
              <a:t>IoT</a:t>
            </a:r>
            <a:r>
              <a:rPr lang="ja-JP" altLang="en-US" sz="1400" b="1" dirty="0" smtClean="0"/>
              <a:t>調味料棚</a:t>
            </a:r>
            <a:r>
              <a:rPr lang="en-US" altLang="ja-JP" sz="1400" b="1" dirty="0" smtClean="0"/>
              <a:t>(Spice-Shelf)</a:t>
            </a:r>
          </a:p>
        </p:txBody>
      </p:sp>
      <p:sp>
        <p:nvSpPr>
          <p:cNvPr id="32" name="テキスト ボックス 31"/>
          <p:cNvSpPr txBox="1"/>
          <p:nvPr/>
        </p:nvSpPr>
        <p:spPr>
          <a:xfrm>
            <a:off x="8370709" y="1964576"/>
            <a:ext cx="2146771" cy="523220"/>
          </a:xfrm>
          <a:prstGeom prst="rect">
            <a:avLst/>
          </a:prstGeom>
          <a:noFill/>
        </p:spPr>
        <p:txBody>
          <a:bodyPr wrap="square" rtlCol="0">
            <a:spAutoFit/>
          </a:bodyPr>
          <a:lstStyle/>
          <a:p>
            <a:pPr algn="ctr"/>
            <a:r>
              <a:rPr lang="en-US" altLang="ja-JP" sz="1400" b="1" dirty="0" smtClean="0"/>
              <a:t>LINE</a:t>
            </a:r>
            <a:r>
              <a:rPr lang="ja-JP" altLang="en-US" sz="1400" b="1" dirty="0" smtClean="0"/>
              <a:t>アカウント</a:t>
            </a:r>
            <a:r>
              <a:rPr lang="en-US" altLang="ja-JP" sz="1400" b="1" dirty="0" smtClean="0"/>
              <a:t>ID@thh3726e</a:t>
            </a:r>
            <a:r>
              <a:rPr lang="en-US" altLang="ja-JP" sz="1400" b="1" dirty="0"/>
              <a:t>)</a:t>
            </a:r>
            <a:endParaRPr lang="en-US" altLang="ja-JP" sz="1400" b="1" dirty="0" smtClean="0"/>
          </a:p>
        </p:txBody>
      </p:sp>
      <p:pic>
        <p:nvPicPr>
          <p:cNvPr id="36" name="図 3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928127" y="4962843"/>
            <a:ext cx="2005080" cy="1251171"/>
          </a:xfrm>
          <a:prstGeom prst="rect">
            <a:avLst/>
          </a:prstGeom>
        </p:spPr>
      </p:pic>
      <p:sp>
        <p:nvSpPr>
          <p:cNvPr id="4" name="テキスト ボックス 3"/>
          <p:cNvSpPr txBox="1"/>
          <p:nvPr/>
        </p:nvSpPr>
        <p:spPr>
          <a:xfrm>
            <a:off x="984305" y="846562"/>
            <a:ext cx="10872510" cy="369332"/>
          </a:xfrm>
          <a:prstGeom prst="rect">
            <a:avLst/>
          </a:prstGeom>
          <a:noFill/>
        </p:spPr>
        <p:txBody>
          <a:bodyPr wrap="square" rtlCol="0">
            <a:spAutoFit/>
          </a:bodyPr>
          <a:lstStyle/>
          <a:p>
            <a:pPr marL="457200" lvl="0" indent="-457200" algn="ctr">
              <a:lnSpc>
                <a:spcPct val="90000"/>
              </a:lnSpc>
              <a:spcBef>
                <a:spcPts val="1000"/>
              </a:spcBef>
              <a:defRPr/>
            </a:pPr>
            <a:r>
              <a:rPr lang="ja-JP" altLang="en-US" sz="2000" dirty="0" smtClean="0"/>
              <a:t>外出先</a:t>
            </a:r>
            <a:r>
              <a:rPr lang="ja-JP" altLang="en-US" sz="2000" dirty="0"/>
              <a:t>から自宅の調味料の残量がわかるサービス</a:t>
            </a:r>
            <a:r>
              <a:rPr lang="ja-JP" altLang="en-US" sz="2000" dirty="0" smtClean="0"/>
              <a:t>です</a:t>
            </a:r>
          </a:p>
        </p:txBody>
      </p:sp>
      <p:grpSp>
        <p:nvGrpSpPr>
          <p:cNvPr id="11" name="図形グループ 10"/>
          <p:cNvGrpSpPr/>
          <p:nvPr/>
        </p:nvGrpSpPr>
        <p:grpSpPr>
          <a:xfrm>
            <a:off x="7115864" y="3769533"/>
            <a:ext cx="1323855" cy="2395801"/>
            <a:chOff x="1360564" y="1107441"/>
            <a:chExt cx="2886100" cy="5223021"/>
          </a:xfrm>
        </p:grpSpPr>
        <p:pic>
          <p:nvPicPr>
            <p:cNvPr id="28" name="図 27"/>
            <p:cNvPicPr>
              <a:picLocks noChangeAspect="1"/>
            </p:cNvPicPr>
            <p:nvPr/>
          </p:nvPicPr>
          <p:blipFill>
            <a:blip r:embed="rId9">
              <a:extLst>
                <a:ext uri="{28A0092B-C50C-407E-A947-70E740481C1C}">
                  <a14:useLocalDpi xmlns:a14="http://schemas.microsoft.com/office/drawing/2010/main"/>
                </a:ext>
              </a:extLst>
            </a:blip>
            <a:stretch>
              <a:fillRect/>
            </a:stretch>
          </p:blipFill>
          <p:spPr>
            <a:xfrm>
              <a:off x="1360564" y="1107441"/>
              <a:ext cx="2886100" cy="5223021"/>
            </a:xfrm>
            <a:prstGeom prst="rect">
              <a:avLst/>
            </a:prstGeom>
          </p:spPr>
        </p:pic>
        <p:pic>
          <p:nvPicPr>
            <p:cNvPr id="37" name="図 3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609207" y="1789288"/>
              <a:ext cx="2369014" cy="4153800"/>
            </a:xfrm>
            <a:prstGeom prst="rect">
              <a:avLst/>
            </a:prstGeom>
          </p:spPr>
        </p:pic>
      </p:grpSp>
      <p:pic>
        <p:nvPicPr>
          <p:cNvPr id="34" name="図 33"/>
          <p:cNvPicPr>
            <a:picLocks noChangeAspect="1"/>
          </p:cNvPicPr>
          <p:nvPr/>
        </p:nvPicPr>
        <p:blipFill>
          <a:blip r:embed="rId6" cstate="screen">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7026285" y="1474726"/>
            <a:ext cx="1501696" cy="1086454"/>
          </a:xfrm>
          <a:prstGeom prst="rect">
            <a:avLst/>
          </a:prstGeom>
        </p:spPr>
      </p:pic>
      <p:pic>
        <p:nvPicPr>
          <p:cNvPr id="35" name="Picture 2" descr="C:\Users\s129907\Desktop\imgres.png"/>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7349430" y="1899237"/>
            <a:ext cx="815883" cy="815883"/>
          </a:xfrm>
          <a:prstGeom prst="rect">
            <a:avLst/>
          </a:prstGeom>
          <a:noFill/>
        </p:spPr>
      </p:pic>
      <p:grpSp>
        <p:nvGrpSpPr>
          <p:cNvPr id="3" name="図形グループ 2"/>
          <p:cNvGrpSpPr/>
          <p:nvPr/>
        </p:nvGrpSpPr>
        <p:grpSpPr>
          <a:xfrm>
            <a:off x="6173344" y="1741132"/>
            <a:ext cx="691772" cy="531773"/>
            <a:chOff x="6414958" y="1822636"/>
            <a:chExt cx="691772" cy="531773"/>
          </a:xfrm>
        </p:grpSpPr>
        <p:sp>
          <p:nvSpPr>
            <p:cNvPr id="38" name="右矢印 37"/>
            <p:cNvSpPr/>
            <p:nvPr/>
          </p:nvSpPr>
          <p:spPr>
            <a:xfrm>
              <a:off x="6414958" y="182263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右矢印 38"/>
            <p:cNvSpPr/>
            <p:nvPr/>
          </p:nvSpPr>
          <p:spPr>
            <a:xfrm flipH="1">
              <a:off x="6414958" y="2169443"/>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1" name="右矢印 40"/>
          <p:cNvSpPr/>
          <p:nvPr/>
        </p:nvSpPr>
        <p:spPr>
          <a:xfrm rot="19236953">
            <a:off x="3928034" y="289645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3" name="図形グループ 42"/>
          <p:cNvGrpSpPr/>
          <p:nvPr/>
        </p:nvGrpSpPr>
        <p:grpSpPr>
          <a:xfrm rot="5400000">
            <a:off x="7423363" y="2993206"/>
            <a:ext cx="691772" cy="531773"/>
            <a:chOff x="6414958" y="1822636"/>
            <a:chExt cx="691772" cy="531773"/>
          </a:xfrm>
        </p:grpSpPr>
        <p:sp>
          <p:nvSpPr>
            <p:cNvPr id="44" name="右矢印 43"/>
            <p:cNvSpPr/>
            <p:nvPr/>
          </p:nvSpPr>
          <p:spPr>
            <a:xfrm>
              <a:off x="6414958" y="1822636"/>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右矢印 44"/>
            <p:cNvSpPr/>
            <p:nvPr/>
          </p:nvSpPr>
          <p:spPr>
            <a:xfrm flipH="1">
              <a:off x="6414958" y="2169443"/>
              <a:ext cx="691772" cy="18496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7" name="円柱 16"/>
          <p:cNvSpPr/>
          <p:nvPr/>
        </p:nvSpPr>
        <p:spPr>
          <a:xfrm>
            <a:off x="4761781" y="2087939"/>
            <a:ext cx="810883" cy="627181"/>
          </a:xfrm>
          <a:prstGeom prst="can">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en-US" altLang="ja-JP" smtClean="0"/>
              <a:t>DB</a:t>
            </a:r>
            <a:endParaRPr kumimoji="1" lang="ja-JP" altLang="en-US" dirty="0"/>
          </a:p>
        </p:txBody>
      </p:sp>
      <p:sp>
        <p:nvSpPr>
          <p:cNvPr id="46" name="テキスト ボックス 45"/>
          <p:cNvSpPr txBox="1"/>
          <p:nvPr/>
        </p:nvSpPr>
        <p:spPr>
          <a:xfrm>
            <a:off x="10218566" y="3215954"/>
            <a:ext cx="1172116" cy="430887"/>
          </a:xfrm>
          <a:prstGeom prst="rect">
            <a:avLst/>
          </a:prstGeom>
          <a:noFill/>
        </p:spPr>
        <p:txBody>
          <a:bodyPr wrap="none" rtlCol="0">
            <a:spAutoFit/>
          </a:bodyPr>
          <a:lstStyle/>
          <a:p>
            <a:r>
              <a:rPr lang="ja-JP" altLang="en-US" sz="1100" dirty="0" smtClean="0"/>
              <a:t>オリーブオイル</a:t>
            </a:r>
            <a:endParaRPr lang="en-US" altLang="ja-JP" sz="1100" dirty="0" smtClean="0"/>
          </a:p>
          <a:p>
            <a:r>
              <a:rPr kumimoji="1" lang="ja-JP" altLang="en-US" sz="1100" dirty="0" smtClean="0"/>
              <a:t>まだあったかな</a:t>
            </a:r>
            <a:endParaRPr kumimoji="1" lang="en-US" altLang="ja-JP" sz="1100" dirty="0" smtClean="0"/>
          </a:p>
        </p:txBody>
      </p:sp>
      <p:sp>
        <p:nvSpPr>
          <p:cNvPr id="48" name="円/楕円 47"/>
          <p:cNvSpPr/>
          <p:nvPr/>
        </p:nvSpPr>
        <p:spPr>
          <a:xfrm>
            <a:off x="10044418" y="3880823"/>
            <a:ext cx="311887" cy="152400"/>
          </a:xfrm>
          <a:prstGeom prst="ellipse">
            <a:avLst/>
          </a:prstGeom>
          <a:no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dirty="0" smtClean="0"/>
              <a:t>LINE BOT</a:t>
            </a:r>
            <a:r>
              <a:rPr kumimoji="1" lang="ja-JP" altLang="en-US" dirty="0" smtClean="0"/>
              <a:t>の特長</a:t>
            </a:r>
            <a:r>
              <a:rPr kumimoji="1" lang="en-US" altLang="ja-JP" dirty="0" smtClean="0"/>
              <a:t>/</a:t>
            </a:r>
            <a:r>
              <a:rPr kumimoji="1" lang="ja-JP" altLang="en-US" dirty="0" smtClean="0"/>
              <a:t>利用環境</a:t>
            </a:r>
            <a:endParaRPr kumimoji="1" lang="ja-JP" altLang="en-US" dirty="0"/>
          </a:p>
        </p:txBody>
      </p:sp>
      <p:pic>
        <p:nvPicPr>
          <p:cNvPr id="4" name="図 3"/>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30320" y="2026614"/>
            <a:ext cx="2669693" cy="4831386"/>
          </a:xfrm>
          <a:prstGeom prst="rect">
            <a:avLst/>
          </a:prstGeo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3019" y="2640081"/>
            <a:ext cx="2191379" cy="3907160"/>
          </a:xfrm>
          <a:prstGeom prst="rect">
            <a:avLst/>
          </a:prstGeom>
        </p:spPr>
      </p:pic>
      <p:sp>
        <p:nvSpPr>
          <p:cNvPr id="6" name="テキスト ボックス 5"/>
          <p:cNvSpPr txBox="1"/>
          <p:nvPr/>
        </p:nvSpPr>
        <p:spPr>
          <a:xfrm>
            <a:off x="775729" y="1762673"/>
            <a:ext cx="2577071" cy="338554"/>
          </a:xfrm>
          <a:prstGeom prst="rect">
            <a:avLst/>
          </a:prstGeom>
          <a:noFill/>
        </p:spPr>
        <p:txBody>
          <a:bodyPr wrap="square" rtlCol="0">
            <a:spAutoFit/>
          </a:bodyPr>
          <a:lstStyle/>
          <a:p>
            <a:pPr algn="ctr"/>
            <a:r>
              <a:rPr lang="ja-JP" altLang="en-US" sz="1600" b="1" dirty="0" smtClean="0"/>
              <a:t>　</a:t>
            </a:r>
            <a:r>
              <a:rPr lang="en-US" altLang="ja-JP" sz="1600" b="1" dirty="0" smtClean="0"/>
              <a:t>1.</a:t>
            </a:r>
            <a:r>
              <a:rPr lang="ja-JP" altLang="en-US" sz="1600" b="1" dirty="0" smtClean="0"/>
              <a:t>「残量お知らせ」</a:t>
            </a:r>
            <a:endParaRPr lang="en-US" altLang="ja-JP" sz="1600" b="1" dirty="0" smtClean="0"/>
          </a:p>
        </p:txBody>
      </p:sp>
      <p:sp>
        <p:nvSpPr>
          <p:cNvPr id="3" name="テキスト ボックス 2"/>
          <p:cNvSpPr txBox="1"/>
          <p:nvPr/>
        </p:nvSpPr>
        <p:spPr>
          <a:xfrm>
            <a:off x="707510" y="781041"/>
            <a:ext cx="11039990" cy="338554"/>
          </a:xfrm>
          <a:prstGeom prst="rect">
            <a:avLst/>
          </a:prstGeom>
          <a:noFill/>
        </p:spPr>
        <p:txBody>
          <a:bodyPr wrap="square" rtlCol="0">
            <a:spAutoFit/>
          </a:bodyPr>
          <a:lstStyle/>
          <a:p>
            <a:r>
              <a:rPr lang="ja-JP" altLang="en-US" sz="1600" b="1" dirty="0" smtClean="0"/>
              <a:t>＊利用環境</a:t>
            </a:r>
            <a:r>
              <a:rPr lang="ja-JP" altLang="en-US" sz="1600" dirty="0" smtClean="0"/>
              <a:t>：</a:t>
            </a:r>
            <a:r>
              <a:rPr lang="en-US" altLang="ja-JP" sz="1600" dirty="0" err="1" smtClean="0"/>
              <a:t>IoT</a:t>
            </a:r>
            <a:r>
              <a:rPr lang="ja-JP" altLang="en-US" sz="1600" dirty="0"/>
              <a:t>調味料棚をお持ちの</a:t>
            </a:r>
            <a:r>
              <a:rPr lang="ja-JP" altLang="en-US" sz="1600" dirty="0" smtClean="0"/>
              <a:t>家族などのグループで活用</a:t>
            </a:r>
            <a:r>
              <a:rPr lang="ja-JP" altLang="en-US" sz="1600" dirty="0"/>
              <a:t>いただくことを</a:t>
            </a:r>
            <a:r>
              <a:rPr lang="ja-JP" altLang="en-US" sz="1600" dirty="0" smtClean="0"/>
              <a:t>想定しています。</a:t>
            </a:r>
            <a:endParaRPr lang="en-US" altLang="ja-JP" sz="1600" dirty="0"/>
          </a:p>
        </p:txBody>
      </p:sp>
      <p:pic>
        <p:nvPicPr>
          <p:cNvPr id="9" name="図 8"/>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36867" y="2026614"/>
            <a:ext cx="2669693" cy="4831386"/>
          </a:xfrm>
          <a:prstGeom prst="rect">
            <a:avLst/>
          </a:prstGeom>
        </p:spPr>
      </p:pic>
      <p:pic>
        <p:nvPicPr>
          <p:cNvPr id="12" name="図 1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243414" y="2026614"/>
            <a:ext cx="2669693" cy="4831386"/>
          </a:xfrm>
          <a:prstGeom prst="rect">
            <a:avLst/>
          </a:prstGeom>
        </p:spPr>
      </p:pic>
      <p:pic>
        <p:nvPicPr>
          <p:cNvPr id="14" name="図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96679" y="2640081"/>
            <a:ext cx="2190717" cy="3924413"/>
          </a:xfrm>
          <a:prstGeom prst="rect">
            <a:avLst/>
          </a:prstGeom>
        </p:spPr>
      </p:pic>
      <p:pic>
        <p:nvPicPr>
          <p:cNvPr id="15" name="図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500289" y="2640081"/>
            <a:ext cx="2186420" cy="3907160"/>
          </a:xfrm>
          <a:prstGeom prst="rect">
            <a:avLst/>
          </a:prstGeom>
        </p:spPr>
      </p:pic>
      <p:sp>
        <p:nvSpPr>
          <p:cNvPr id="16" name="テキスト ボックス 15"/>
          <p:cNvSpPr txBox="1"/>
          <p:nvPr/>
        </p:nvSpPr>
        <p:spPr>
          <a:xfrm>
            <a:off x="4554452" y="1762673"/>
            <a:ext cx="2614855" cy="338554"/>
          </a:xfrm>
          <a:prstGeom prst="rect">
            <a:avLst/>
          </a:prstGeom>
          <a:noFill/>
        </p:spPr>
        <p:txBody>
          <a:bodyPr wrap="square" rtlCol="0">
            <a:spAutoFit/>
          </a:bodyPr>
          <a:lstStyle/>
          <a:p>
            <a:pPr algn="ctr"/>
            <a:r>
              <a:rPr lang="ja-JP" altLang="en-US" sz="1600" b="1" dirty="0" smtClean="0"/>
              <a:t>　</a:t>
            </a:r>
            <a:r>
              <a:rPr lang="en-US" altLang="ja-JP" sz="1600" b="1" dirty="0" smtClean="0"/>
              <a:t>2.</a:t>
            </a:r>
            <a:r>
              <a:rPr lang="ja-JP" altLang="en-US" sz="1600" b="1" dirty="0" smtClean="0"/>
              <a:t>「かんたん商品比較」</a:t>
            </a:r>
            <a:endParaRPr lang="en-US" altLang="ja-JP" sz="1600" b="1" dirty="0" smtClean="0"/>
          </a:p>
        </p:txBody>
      </p:sp>
      <p:sp>
        <p:nvSpPr>
          <p:cNvPr id="17" name="テキスト ボックス 16"/>
          <p:cNvSpPr txBox="1"/>
          <p:nvPr/>
        </p:nvSpPr>
        <p:spPr>
          <a:xfrm>
            <a:off x="8039943" y="1762673"/>
            <a:ext cx="3076633" cy="339767"/>
          </a:xfrm>
          <a:prstGeom prst="rect">
            <a:avLst/>
          </a:prstGeom>
          <a:noFill/>
        </p:spPr>
        <p:txBody>
          <a:bodyPr wrap="square" rtlCol="0">
            <a:spAutoFit/>
          </a:bodyPr>
          <a:lstStyle/>
          <a:p>
            <a:pPr algn="ctr"/>
            <a:r>
              <a:rPr lang="ja-JP" altLang="en-US" sz="1600" b="1" dirty="0" smtClean="0"/>
              <a:t>　</a:t>
            </a:r>
            <a:r>
              <a:rPr lang="en-US" altLang="ja-JP" sz="1600" b="1" dirty="0" smtClean="0"/>
              <a:t>3.</a:t>
            </a:r>
            <a:r>
              <a:rPr lang="ja-JP" altLang="en-US" sz="1600" b="1" dirty="0" smtClean="0"/>
              <a:t>「買ってきてボタン」</a:t>
            </a:r>
            <a:endParaRPr lang="en-US" altLang="ja-JP" sz="1600" dirty="0" smtClean="0"/>
          </a:p>
        </p:txBody>
      </p:sp>
      <p:sp>
        <p:nvSpPr>
          <p:cNvPr id="18" name="テキスト ボックス 17"/>
          <p:cNvSpPr txBox="1"/>
          <p:nvPr/>
        </p:nvSpPr>
        <p:spPr>
          <a:xfrm>
            <a:off x="707510" y="1417679"/>
            <a:ext cx="943490" cy="338554"/>
          </a:xfrm>
          <a:prstGeom prst="rect">
            <a:avLst/>
          </a:prstGeom>
          <a:noFill/>
        </p:spPr>
        <p:txBody>
          <a:bodyPr wrap="square" rtlCol="0">
            <a:spAutoFit/>
          </a:bodyPr>
          <a:lstStyle/>
          <a:p>
            <a:r>
              <a:rPr lang="ja-JP" altLang="en-US" sz="1600" b="1" smtClean="0"/>
              <a:t>＊特長</a:t>
            </a:r>
            <a:endParaRPr lang="en-US" altLang="ja-JP" sz="1600" b="1" dirty="0"/>
          </a:p>
        </p:txBody>
      </p:sp>
    </p:spTree>
    <p:extLst>
      <p:ext uri="{BB962C8B-B14F-4D97-AF65-F5344CB8AC3E}">
        <p14:creationId xmlns:p14="http://schemas.microsoft.com/office/powerpoint/2010/main" val="116367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6"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p:cNvSpPr>
            <a:spLocks noGrp="1"/>
          </p:cNvSpPr>
          <p:nvPr>
            <p:ph type="title"/>
          </p:nvPr>
        </p:nvSpPr>
        <p:spPr>
          <a:xfrm>
            <a:off x="838200" y="128063"/>
            <a:ext cx="10515600" cy="396875"/>
          </a:xfrm>
        </p:spPr>
        <p:txBody>
          <a:bodyPr>
            <a:noAutofit/>
          </a:bodyPr>
          <a:lstStyle/>
          <a:p>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サービス紹介動画</a:t>
            </a:r>
            <a:endParaRPr kumimoji="1" lang="ja-JP" altLang="en-US" sz="2400" dirty="0">
              <a:latin typeface="メイリオ" panose="020B0604030504040204" pitchFamily="50" charset="-128"/>
              <a:ea typeface="メイリオ" panose="020B0604030504040204" pitchFamily="50" charset="-128"/>
              <a:cs typeface="メイリオ" panose="020B0604030504040204" pitchFamily="50" charset="-128"/>
            </a:endParaRPr>
          </a:p>
        </p:txBody>
      </p:sp>
      <p:pic>
        <p:nvPicPr>
          <p:cNvPr id="4" name="図 3"/>
          <p:cNvPicPr>
            <a:picLocks noChangeAspect="1"/>
          </p:cNvPicPr>
          <p:nvPr/>
        </p:nvPicPr>
        <p:blipFill>
          <a:blip r:embed="rId3"/>
          <a:stretch>
            <a:fillRect/>
          </a:stretch>
        </p:blipFill>
        <p:spPr>
          <a:xfrm>
            <a:off x="0" y="0"/>
            <a:ext cx="12192000" cy="6868732"/>
          </a:xfrm>
          <a:prstGeom prst="rect">
            <a:avLst/>
          </a:prstGeom>
        </p:spPr>
      </p:pic>
    </p:spTree>
    <p:extLst>
      <p:ext uri="{BB962C8B-B14F-4D97-AF65-F5344CB8AC3E}">
        <p14:creationId xmlns:p14="http://schemas.microsoft.com/office/powerpoint/2010/main" val="17844211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pic>
        <p:nvPicPr>
          <p:cNvPr id="5" name="図 4"/>
          <p:cNvPicPr>
            <a:picLocks noChangeAspect="1"/>
          </p:cNvPicPr>
          <p:nvPr/>
        </p:nvPicPr>
        <p:blipFill>
          <a:blip r:embed="rId2"/>
          <a:stretch>
            <a:fillRect/>
          </a:stretch>
        </p:blipFill>
        <p:spPr>
          <a:xfrm>
            <a:off x="0" y="0"/>
            <a:ext cx="12192000" cy="6852646"/>
          </a:xfrm>
          <a:prstGeom prst="rect">
            <a:avLst/>
          </a:prstGeom>
        </p:spPr>
      </p:pic>
    </p:spTree>
    <p:extLst>
      <p:ext uri="{BB962C8B-B14F-4D97-AF65-F5344CB8AC3E}">
        <p14:creationId xmlns:p14="http://schemas.microsoft.com/office/powerpoint/2010/main" val="15654784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p:cNvSpPr/>
          <p:nvPr/>
        </p:nvSpPr>
        <p:spPr>
          <a:xfrm>
            <a:off x="-1" y="0"/>
            <a:ext cx="12192001" cy="6858000"/>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6" name="図 5"/>
          <p:cNvPicPr>
            <a:picLocks noChangeAspect="1"/>
          </p:cNvPicPr>
          <p:nvPr/>
        </p:nvPicPr>
        <p:blipFill rotWithShape="1">
          <a:blip r:embed="rId2">
            <a:extLst>
              <a:ext uri="{28A0092B-C50C-407E-A947-70E740481C1C}">
                <a14:useLocalDpi xmlns:a14="http://schemas.microsoft.com/office/drawing/2010/main"/>
              </a:ext>
            </a:extLst>
          </a:blip>
          <a:srcRect b="24118"/>
          <a:stretch/>
        </p:blipFill>
        <p:spPr>
          <a:xfrm>
            <a:off x="6555258" y="-22854"/>
            <a:ext cx="4994011" cy="6858000"/>
          </a:xfrm>
          <a:prstGeom prst="rect">
            <a:avLst/>
          </a:prstGeom>
        </p:spPr>
      </p:pic>
      <p:pic>
        <p:nvPicPr>
          <p:cNvPr id="2" name="図 1"/>
          <p:cNvPicPr>
            <a:picLocks noChangeAspect="1"/>
          </p:cNvPicPr>
          <p:nvPr/>
        </p:nvPicPr>
        <p:blipFill rotWithShape="1">
          <a:blip r:embed="rId3"/>
          <a:srcRect b="25846"/>
          <a:stretch/>
        </p:blipFill>
        <p:spPr>
          <a:xfrm>
            <a:off x="6998253" y="1315277"/>
            <a:ext cx="4173330" cy="5542723"/>
          </a:xfrm>
          <a:prstGeom prst="rect">
            <a:avLst/>
          </a:prstGeom>
        </p:spPr>
      </p:pic>
    </p:spTree>
    <p:extLst>
      <p:ext uri="{BB962C8B-B14F-4D97-AF65-F5344CB8AC3E}">
        <p14:creationId xmlns:p14="http://schemas.microsoft.com/office/powerpoint/2010/main" val="1508638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p:cNvSpPr/>
          <p:nvPr/>
        </p:nvSpPr>
        <p:spPr>
          <a:xfrm>
            <a:off x="-1" y="0"/>
            <a:ext cx="12192001" cy="6858000"/>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5" name="図 4"/>
          <p:cNvPicPr>
            <a:picLocks noChangeAspect="1"/>
          </p:cNvPicPr>
          <p:nvPr/>
        </p:nvPicPr>
        <p:blipFill rotWithShape="1">
          <a:blip r:embed="rId2">
            <a:extLst>
              <a:ext uri="{28A0092B-C50C-407E-A947-70E740481C1C}">
                <a14:useLocalDpi xmlns:a14="http://schemas.microsoft.com/office/drawing/2010/main"/>
              </a:ext>
            </a:extLst>
          </a:blip>
          <a:srcRect b="24118"/>
          <a:stretch/>
        </p:blipFill>
        <p:spPr>
          <a:xfrm>
            <a:off x="591780" y="-286870"/>
            <a:ext cx="5202910" cy="7144869"/>
          </a:xfrm>
          <a:prstGeom prst="rect">
            <a:avLst/>
          </a:prstGeom>
        </p:spPr>
      </p:pic>
      <p:pic>
        <p:nvPicPr>
          <p:cNvPr id="3" name="図 2"/>
          <p:cNvPicPr>
            <a:picLocks noChangeAspect="1"/>
          </p:cNvPicPr>
          <p:nvPr/>
        </p:nvPicPr>
        <p:blipFill rotWithShape="1">
          <a:blip r:embed="rId3"/>
          <a:srcRect t="22611" b="3890"/>
          <a:stretch/>
        </p:blipFill>
        <p:spPr>
          <a:xfrm>
            <a:off x="1002119" y="1311964"/>
            <a:ext cx="4213087" cy="5546036"/>
          </a:xfrm>
          <a:prstGeom prst="rect">
            <a:avLst/>
          </a:prstGeom>
        </p:spPr>
      </p:pic>
      <p:pic>
        <p:nvPicPr>
          <p:cNvPr id="4" name="図 3"/>
          <p:cNvPicPr>
            <a:picLocks noChangeAspect="1"/>
          </p:cNvPicPr>
          <p:nvPr/>
        </p:nvPicPr>
        <p:blipFill rotWithShape="1">
          <a:blip r:embed="rId4"/>
          <a:srcRect t="8853" b="13702"/>
          <a:stretch/>
        </p:blipFill>
        <p:spPr>
          <a:xfrm>
            <a:off x="1020048" y="878540"/>
            <a:ext cx="4340846" cy="5979460"/>
          </a:xfrm>
          <a:prstGeom prst="rect">
            <a:avLst/>
          </a:prstGeom>
        </p:spPr>
      </p:pic>
    </p:spTree>
    <p:extLst>
      <p:ext uri="{BB962C8B-B14F-4D97-AF65-F5344CB8AC3E}">
        <p14:creationId xmlns:p14="http://schemas.microsoft.com/office/powerpoint/2010/main" val="4686394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pic>
        <p:nvPicPr>
          <p:cNvPr id="4" name="図 3"/>
          <p:cNvPicPr>
            <a:picLocks noChangeAspect="1"/>
          </p:cNvPicPr>
          <p:nvPr/>
        </p:nvPicPr>
        <p:blipFill>
          <a:blip r:embed="rId2"/>
          <a:stretch>
            <a:fillRect/>
          </a:stretch>
        </p:blipFill>
        <p:spPr>
          <a:xfrm>
            <a:off x="-1" y="0"/>
            <a:ext cx="12201525" cy="6858000"/>
          </a:xfrm>
          <a:prstGeom prst="rect">
            <a:avLst/>
          </a:prstGeom>
        </p:spPr>
      </p:pic>
    </p:spTree>
    <p:extLst>
      <p:ext uri="{BB962C8B-B14F-4D97-AF65-F5344CB8AC3E}">
        <p14:creationId xmlns:p14="http://schemas.microsoft.com/office/powerpoint/2010/main" val="1047898407"/>
      </p:ext>
    </p:extLst>
  </p:cSld>
  <p:clrMapOvr>
    <a:masterClrMapping/>
  </p:clrMapOvr>
  <p:timing>
    <p:tnLst>
      <p:par>
        <p:cTn id="1" dur="indefinite" restart="never" nodeType="tmRoot"/>
      </p:par>
    </p:tnLst>
  </p:timing>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5322</TotalTime>
  <Words>892</Words>
  <Application>Microsoft Macintosh PowerPoint</Application>
  <PresentationFormat>ワイド画面</PresentationFormat>
  <Paragraphs>259</Paragraphs>
  <Slides>29</Slides>
  <Notes>12</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29</vt:i4>
      </vt:variant>
    </vt:vector>
  </HeadingPairs>
  <TitlesOfParts>
    <vt:vector size="36" baseType="lpstr">
      <vt:lpstr>HGMaruGothicMPRO</vt:lpstr>
      <vt:lpstr>Meiryo</vt:lpstr>
      <vt:lpstr>Yu Gothic</vt:lpstr>
      <vt:lpstr>Yu Gothic Light</vt:lpstr>
      <vt:lpstr>メイリオ</vt:lpstr>
      <vt:lpstr>Arial</vt:lpstr>
      <vt:lpstr>ホワイト</vt:lpstr>
      <vt:lpstr>PowerPoint プレゼンテーション</vt:lpstr>
      <vt:lpstr>スーパーで買い物している人の「あれっ？」に答えるサービスです</vt:lpstr>
      <vt:lpstr>サービスコンセプト</vt:lpstr>
      <vt:lpstr>LINE BOTの特長/利用環境</vt:lpstr>
      <vt:lpstr>サービス紹介動画</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家庭円満をサポート</vt:lpstr>
      <vt:lpstr>PowerPoint プレゼンテーション</vt:lpstr>
      <vt:lpstr>買ってきてボタンの利点</vt:lpstr>
      <vt:lpstr>開発4コマ漫画</vt:lpstr>
      <vt:lpstr>開発4コマ漫画</vt:lpstr>
      <vt:lpstr>開発4コマ漫画</vt:lpstr>
      <vt:lpstr>PowerPoint プレゼンテーション</vt:lpstr>
      <vt:lpstr>システムの全体構成およびサーバ間でのやりとり</vt:lpstr>
      <vt:lpstr>PowerPoint プレゼンテーション</vt:lpstr>
      <vt:lpstr>PowerPoint プレゼンテーション</vt:lpstr>
      <vt:lpstr>PowerPoint プレゼンテーション</vt:lpstr>
      <vt:lpstr>PowerPoint プレゼンテーション</vt:lpstr>
      <vt:lpstr>システムの全体構成およびサーバ間でのやりとり</vt:lpstr>
    </vt:vector>
  </TitlesOfParts>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松村悠</dc:creator>
  <cp:lastModifiedBy>松村悠</cp:lastModifiedBy>
  <cp:revision>219</cp:revision>
  <cp:lastPrinted>2017-02-02T04:42:18Z</cp:lastPrinted>
  <dcterms:created xsi:type="dcterms:W3CDTF">2017-01-07T06:45:49Z</dcterms:created>
  <dcterms:modified xsi:type="dcterms:W3CDTF">2017-03-13T15:26:36Z</dcterms:modified>
</cp:coreProperties>
</file>

<file path=docProps/thumbnail.jpeg>
</file>